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60" r:id="rId4"/>
    <p:sldId id="261" r:id="rId5"/>
    <p:sldId id="266" r:id="rId6"/>
    <p:sldId id="262" r:id="rId7"/>
    <p:sldId id="263" r:id="rId8"/>
    <p:sldId id="264" r:id="rId9"/>
    <p:sldId id="268" r:id="rId10"/>
    <p:sldId id="267" r:id="rId11"/>
    <p:sldId id="269" r:id="rId12"/>
    <p:sldId id="270" r:id="rId13"/>
    <p:sldId id="272" r:id="rId14"/>
    <p:sldId id="271" r:id="rId15"/>
    <p:sldId id="273" r:id="rId16"/>
    <p:sldId id="274" r:id="rId17"/>
    <p:sldId id="275" r:id="rId18"/>
    <p:sldId id="277" r:id="rId19"/>
    <p:sldId id="276" r:id="rId20"/>
    <p:sldId id="279" r:id="rId21"/>
    <p:sldId id="278" r:id="rId22"/>
    <p:sldId id="281" r:id="rId23"/>
    <p:sldId id="280" r:id="rId24"/>
    <p:sldId id="282" r:id="rId25"/>
    <p:sldId id="285" r:id="rId26"/>
    <p:sldId id="284" r:id="rId27"/>
    <p:sldId id="283" r:id="rId28"/>
    <p:sldId id="287" r:id="rId29"/>
    <p:sldId id="286" r:id="rId30"/>
    <p:sldId id="291" r:id="rId31"/>
    <p:sldId id="293" r:id="rId32"/>
    <p:sldId id="292" r:id="rId33"/>
    <p:sldId id="294" r:id="rId34"/>
    <p:sldId id="289" r:id="rId35"/>
    <p:sldId id="288" r:id="rId36"/>
    <p:sldId id="290" r:id="rId37"/>
    <p:sldId id="259" r:id="rId38"/>
  </p:sldIdLst>
  <p:sldSz cx="6858000" cy="9906000" type="A4"/>
  <p:notesSz cx="6858000" cy="9144000"/>
  <p:embeddedFontLst>
    <p:embeddedFont>
      <p:font typeface="Lato Black" panose="020F0502020204030203" pitchFamily="34" charset="0"/>
      <p:bold r:id="rId40"/>
      <p:boldItalic r:id="rId41"/>
    </p:embeddedFont>
    <p:embeddedFont>
      <p:font typeface="Libre Baskerville" panose="02000000000000000000" pitchFamily="2" charset="0"/>
      <p:regular r:id="rId42"/>
      <p:bold r:id="rId43"/>
      <p: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E62AA67-0E70-42D4-84D2-637131D04CBA}">
          <p14:sldIdLst>
            <p14:sldId id="256"/>
            <p14:sldId id="257"/>
            <p14:sldId id="260"/>
            <p14:sldId id="261"/>
            <p14:sldId id="266"/>
            <p14:sldId id="262"/>
            <p14:sldId id="263"/>
            <p14:sldId id="264"/>
            <p14:sldId id="268"/>
            <p14:sldId id="267"/>
            <p14:sldId id="269"/>
            <p14:sldId id="270"/>
            <p14:sldId id="272"/>
            <p14:sldId id="271"/>
            <p14:sldId id="273"/>
            <p14:sldId id="274"/>
            <p14:sldId id="275"/>
            <p14:sldId id="277"/>
            <p14:sldId id="276"/>
            <p14:sldId id="279"/>
            <p14:sldId id="278"/>
            <p14:sldId id="281"/>
            <p14:sldId id="280"/>
            <p14:sldId id="282"/>
            <p14:sldId id="285"/>
            <p14:sldId id="284"/>
            <p14:sldId id="283"/>
            <p14:sldId id="287"/>
            <p14:sldId id="286"/>
            <p14:sldId id="291"/>
            <p14:sldId id="293"/>
            <p14:sldId id="292"/>
            <p14:sldId id="294"/>
            <p14:sldId id="289"/>
            <p14:sldId id="288"/>
            <p14:sldId id="290"/>
            <p14:sldId id="259"/>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27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2360613" y="1143000"/>
            <a:ext cx="2136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471488" y="527404"/>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20" name="Google Shape;20;p7"/>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1449696" y="3985463"/>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550679" y="2549569"/>
            <a:ext cx="8394877" cy="4350544"/>
          </a:xfrm>
          <a:prstGeom prst="rect">
            <a:avLst/>
          </a:prstGeom>
          <a:noFill/>
          <a:ln>
            <a:noFill/>
          </a:ln>
        </p:spPr>
        <p:txBody>
          <a:bodyPr spcFirstLastPara="1" wrap="square" lIns="91425" tIns="45700" rIns="91425" bIns="45700" anchor="t" anchorCtr="0">
            <a:normAutofit/>
          </a:bodyPr>
          <a:lstStyle>
            <a:lvl1pPr marL="257175" lvl="0" indent="-192881" algn="l">
              <a:lnSpc>
                <a:spcPct val="90000"/>
              </a:lnSpc>
              <a:spcBef>
                <a:spcPts val="563"/>
              </a:spcBef>
              <a:spcAft>
                <a:spcPts val="0"/>
              </a:spcAft>
              <a:buClr>
                <a:schemeClr val="dk1"/>
              </a:buClr>
              <a:buSzPts val="1800"/>
              <a:buChar char="•"/>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857250" y="1621191"/>
            <a:ext cx="51435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563"/>
              </a:spcBef>
              <a:spcAft>
                <a:spcPts val="0"/>
              </a:spcAft>
              <a:buClr>
                <a:schemeClr val="dk1"/>
              </a:buClr>
              <a:buSzPts val="2400"/>
              <a:buNone/>
              <a:defRPr sz="1350"/>
            </a:lvl1pPr>
            <a:lvl2pPr lvl="1" algn="ctr">
              <a:lnSpc>
                <a:spcPct val="90000"/>
              </a:lnSpc>
              <a:spcBef>
                <a:spcPts val="281"/>
              </a:spcBef>
              <a:spcAft>
                <a:spcPts val="0"/>
              </a:spcAft>
              <a:buClr>
                <a:schemeClr val="dk1"/>
              </a:buClr>
              <a:buSzPts val="2000"/>
              <a:buNone/>
              <a:defRPr sz="1125"/>
            </a:lvl2pPr>
            <a:lvl3pPr lvl="2" algn="ctr">
              <a:lnSpc>
                <a:spcPct val="90000"/>
              </a:lnSpc>
              <a:spcBef>
                <a:spcPts val="281"/>
              </a:spcBef>
              <a:spcAft>
                <a:spcPts val="0"/>
              </a:spcAft>
              <a:buClr>
                <a:schemeClr val="dk1"/>
              </a:buClr>
              <a:buSzPts val="1800"/>
              <a:buNone/>
              <a:defRPr sz="1013"/>
            </a:lvl3pPr>
            <a:lvl4pPr lvl="3" algn="ctr">
              <a:lnSpc>
                <a:spcPct val="90000"/>
              </a:lnSpc>
              <a:spcBef>
                <a:spcPts val="281"/>
              </a:spcBef>
              <a:spcAft>
                <a:spcPts val="0"/>
              </a:spcAft>
              <a:buClr>
                <a:schemeClr val="dk1"/>
              </a:buClr>
              <a:buSzPts val="1600"/>
              <a:buNone/>
              <a:defRPr sz="900"/>
            </a:lvl4pPr>
            <a:lvl5pPr lvl="4" algn="ctr">
              <a:lnSpc>
                <a:spcPct val="90000"/>
              </a:lnSpc>
              <a:spcBef>
                <a:spcPts val="281"/>
              </a:spcBef>
              <a:spcAft>
                <a:spcPts val="0"/>
              </a:spcAft>
              <a:buClr>
                <a:schemeClr val="dk1"/>
              </a:buClr>
              <a:buSzPts val="1600"/>
              <a:buNone/>
              <a:defRPr sz="900"/>
            </a:lvl5pPr>
            <a:lvl6pPr lvl="5" algn="ctr">
              <a:lnSpc>
                <a:spcPct val="90000"/>
              </a:lnSpc>
              <a:spcBef>
                <a:spcPts val="281"/>
              </a:spcBef>
              <a:spcAft>
                <a:spcPts val="0"/>
              </a:spcAft>
              <a:buClr>
                <a:schemeClr val="dk1"/>
              </a:buClr>
              <a:buSzPts val="1600"/>
              <a:buNone/>
              <a:defRPr sz="900"/>
            </a:lvl6pPr>
            <a:lvl7pPr lvl="6" algn="ctr">
              <a:lnSpc>
                <a:spcPct val="90000"/>
              </a:lnSpc>
              <a:spcBef>
                <a:spcPts val="281"/>
              </a:spcBef>
              <a:spcAft>
                <a:spcPts val="0"/>
              </a:spcAft>
              <a:buClr>
                <a:schemeClr val="dk1"/>
              </a:buClr>
              <a:buSzPts val="1600"/>
              <a:buNone/>
              <a:defRPr sz="900"/>
            </a:lvl7pPr>
            <a:lvl8pPr lvl="7" algn="ctr">
              <a:lnSpc>
                <a:spcPct val="90000"/>
              </a:lnSpc>
              <a:spcBef>
                <a:spcPts val="281"/>
              </a:spcBef>
              <a:spcAft>
                <a:spcPts val="0"/>
              </a:spcAft>
              <a:buClr>
                <a:schemeClr val="dk1"/>
              </a:buClr>
              <a:buSzPts val="1600"/>
              <a:buNone/>
              <a:defRPr sz="900"/>
            </a:lvl8pPr>
            <a:lvl9pPr lvl="8" algn="ctr">
              <a:lnSpc>
                <a:spcPct val="90000"/>
              </a:lnSpc>
              <a:spcBef>
                <a:spcPts val="281"/>
              </a:spcBef>
              <a:spcAft>
                <a:spcPts val="0"/>
              </a:spcAft>
              <a:buClr>
                <a:schemeClr val="dk1"/>
              </a:buClr>
              <a:buSzPts val="1600"/>
              <a:buNone/>
              <a:defRPr sz="900"/>
            </a:lvl9pPr>
          </a:lstStyle>
          <a:p>
            <a:endParaRPr/>
          </a:p>
        </p:txBody>
      </p:sp>
      <p:sp>
        <p:nvSpPr>
          <p:cNvPr id="24" name="Google Shape;24;p8"/>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27" name="Google Shape;27;p8"/>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32" name="Google Shape;32;p9"/>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67916" y="2469622"/>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67916" y="6629225"/>
            <a:ext cx="5915025" cy="2166937"/>
          </a:xfrm>
          <a:prstGeom prst="rect">
            <a:avLst/>
          </a:prstGeom>
          <a:noFill/>
          <a:ln>
            <a:noFill/>
          </a:ln>
        </p:spPr>
        <p:txBody>
          <a:bodyPr spcFirstLastPara="1" wrap="square" lIns="91425" tIns="45700" rIns="91425" bIns="45700" anchor="t" anchorCtr="0">
            <a:normAutofit/>
          </a:bodyPr>
          <a:lstStyle>
            <a:lvl1pPr marL="257175" lvl="0" indent="-128588" algn="l">
              <a:lnSpc>
                <a:spcPct val="90000"/>
              </a:lnSpc>
              <a:spcBef>
                <a:spcPts val="563"/>
              </a:spcBef>
              <a:spcAft>
                <a:spcPts val="0"/>
              </a:spcAft>
              <a:buClr>
                <a:srgbClr val="888888"/>
              </a:buClr>
              <a:buSzPts val="2400"/>
              <a:buNone/>
              <a:defRPr sz="1350">
                <a:solidFill>
                  <a:srgbClr val="888888"/>
                </a:solidFill>
              </a:defRPr>
            </a:lvl1pPr>
            <a:lvl2pPr marL="514350" lvl="1" indent="-128588" algn="l">
              <a:lnSpc>
                <a:spcPct val="90000"/>
              </a:lnSpc>
              <a:spcBef>
                <a:spcPts val="281"/>
              </a:spcBef>
              <a:spcAft>
                <a:spcPts val="0"/>
              </a:spcAft>
              <a:buClr>
                <a:srgbClr val="888888"/>
              </a:buClr>
              <a:buSzPts val="2000"/>
              <a:buNone/>
              <a:defRPr sz="1125">
                <a:solidFill>
                  <a:srgbClr val="888888"/>
                </a:solidFill>
              </a:defRPr>
            </a:lvl2pPr>
            <a:lvl3pPr marL="771525" lvl="2" indent="-128588" algn="l">
              <a:lnSpc>
                <a:spcPct val="90000"/>
              </a:lnSpc>
              <a:spcBef>
                <a:spcPts val="281"/>
              </a:spcBef>
              <a:spcAft>
                <a:spcPts val="0"/>
              </a:spcAft>
              <a:buClr>
                <a:srgbClr val="888888"/>
              </a:buClr>
              <a:buSzPts val="1800"/>
              <a:buNone/>
              <a:defRPr sz="1013">
                <a:solidFill>
                  <a:srgbClr val="888888"/>
                </a:solidFill>
              </a:defRPr>
            </a:lvl3pPr>
            <a:lvl4pPr marL="1028700" lvl="3" indent="-128588" algn="l">
              <a:lnSpc>
                <a:spcPct val="90000"/>
              </a:lnSpc>
              <a:spcBef>
                <a:spcPts val="281"/>
              </a:spcBef>
              <a:spcAft>
                <a:spcPts val="0"/>
              </a:spcAft>
              <a:buClr>
                <a:srgbClr val="888888"/>
              </a:buClr>
              <a:buSzPts val="1600"/>
              <a:buNone/>
              <a:defRPr sz="900">
                <a:solidFill>
                  <a:srgbClr val="888888"/>
                </a:solidFill>
              </a:defRPr>
            </a:lvl4pPr>
            <a:lvl5pPr marL="1285875" lvl="4" indent="-128588" algn="l">
              <a:lnSpc>
                <a:spcPct val="90000"/>
              </a:lnSpc>
              <a:spcBef>
                <a:spcPts val="281"/>
              </a:spcBef>
              <a:spcAft>
                <a:spcPts val="0"/>
              </a:spcAft>
              <a:buClr>
                <a:srgbClr val="888888"/>
              </a:buClr>
              <a:buSzPts val="1600"/>
              <a:buNone/>
              <a:defRPr sz="900">
                <a:solidFill>
                  <a:srgbClr val="888888"/>
                </a:solidFill>
              </a:defRPr>
            </a:lvl5pPr>
            <a:lvl6pPr marL="1543050" lvl="5" indent="-128588" algn="l">
              <a:lnSpc>
                <a:spcPct val="90000"/>
              </a:lnSpc>
              <a:spcBef>
                <a:spcPts val="281"/>
              </a:spcBef>
              <a:spcAft>
                <a:spcPts val="0"/>
              </a:spcAft>
              <a:buClr>
                <a:srgbClr val="888888"/>
              </a:buClr>
              <a:buSzPts val="1600"/>
              <a:buNone/>
              <a:defRPr sz="900">
                <a:solidFill>
                  <a:srgbClr val="888888"/>
                </a:solidFill>
              </a:defRPr>
            </a:lvl6pPr>
            <a:lvl7pPr marL="1800225" lvl="6" indent="-128588" algn="l">
              <a:lnSpc>
                <a:spcPct val="90000"/>
              </a:lnSpc>
              <a:spcBef>
                <a:spcPts val="281"/>
              </a:spcBef>
              <a:spcAft>
                <a:spcPts val="0"/>
              </a:spcAft>
              <a:buClr>
                <a:srgbClr val="888888"/>
              </a:buClr>
              <a:buSzPts val="1600"/>
              <a:buNone/>
              <a:defRPr sz="900">
                <a:solidFill>
                  <a:srgbClr val="888888"/>
                </a:solidFill>
              </a:defRPr>
            </a:lvl7pPr>
            <a:lvl8pPr marL="2057400" lvl="7" indent="-128588" algn="l">
              <a:lnSpc>
                <a:spcPct val="90000"/>
              </a:lnSpc>
              <a:spcBef>
                <a:spcPts val="281"/>
              </a:spcBef>
              <a:spcAft>
                <a:spcPts val="0"/>
              </a:spcAft>
              <a:buClr>
                <a:srgbClr val="888888"/>
              </a:buClr>
              <a:buSzPts val="1600"/>
              <a:buNone/>
              <a:defRPr sz="900">
                <a:solidFill>
                  <a:srgbClr val="888888"/>
                </a:solidFill>
              </a:defRPr>
            </a:lvl8pPr>
            <a:lvl9pPr marL="2314575" lvl="8" indent="-128588" algn="l">
              <a:lnSpc>
                <a:spcPct val="90000"/>
              </a:lnSpc>
              <a:spcBef>
                <a:spcPts val="281"/>
              </a:spcBef>
              <a:spcAft>
                <a:spcPts val="0"/>
              </a:spcAft>
              <a:buClr>
                <a:srgbClr val="888888"/>
              </a:buClr>
              <a:buSzPts val="1600"/>
              <a:buNone/>
              <a:defRPr sz="900">
                <a:solidFill>
                  <a:srgbClr val="888888"/>
                </a:solidFill>
              </a:defRPr>
            </a:lvl9pPr>
          </a:lstStyle>
          <a:p>
            <a:endParaRPr/>
          </a:p>
        </p:txBody>
      </p:sp>
      <p:sp>
        <p:nvSpPr>
          <p:cNvPr id="43" name="Google Shape;43;p11"/>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46" name="Google Shape;46;p11"/>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471488" y="527404"/>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257175" lvl="0" indent="-192881" algn="l">
              <a:lnSpc>
                <a:spcPct val="90000"/>
              </a:lnSpc>
              <a:spcBef>
                <a:spcPts val="563"/>
              </a:spcBef>
              <a:spcAft>
                <a:spcPts val="0"/>
              </a:spcAft>
              <a:buClr>
                <a:schemeClr val="dk1"/>
              </a:buClr>
              <a:buSzPts val="1800"/>
              <a:buChar char="•"/>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257175" lvl="0" indent="-192881" algn="l">
              <a:lnSpc>
                <a:spcPct val="90000"/>
              </a:lnSpc>
              <a:spcBef>
                <a:spcPts val="563"/>
              </a:spcBef>
              <a:spcAft>
                <a:spcPts val="0"/>
              </a:spcAft>
              <a:buClr>
                <a:schemeClr val="dk1"/>
              </a:buClr>
              <a:buSzPts val="1800"/>
              <a:buChar char="•"/>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54" name="Google Shape;54;p12"/>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472381" y="527404"/>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472381" y="2428347"/>
            <a:ext cx="2901255" cy="1190095"/>
          </a:xfrm>
          <a:prstGeom prst="rect">
            <a:avLst/>
          </a:prstGeom>
          <a:noFill/>
          <a:ln>
            <a:noFill/>
          </a:ln>
        </p:spPr>
        <p:txBody>
          <a:bodyPr spcFirstLastPara="1" wrap="square" lIns="91425" tIns="45700" rIns="91425" bIns="45700" anchor="b" anchorCtr="0">
            <a:normAutofit/>
          </a:bodyPr>
          <a:lstStyle>
            <a:lvl1pPr marL="257175" lvl="0" indent="-128588" algn="l">
              <a:lnSpc>
                <a:spcPct val="90000"/>
              </a:lnSpc>
              <a:spcBef>
                <a:spcPts val="563"/>
              </a:spcBef>
              <a:spcAft>
                <a:spcPts val="0"/>
              </a:spcAft>
              <a:buClr>
                <a:schemeClr val="dk1"/>
              </a:buClr>
              <a:buSzPts val="2400"/>
              <a:buNone/>
              <a:defRPr sz="1350" b="1"/>
            </a:lvl1pPr>
            <a:lvl2pPr marL="514350" lvl="1" indent="-128588" algn="l">
              <a:lnSpc>
                <a:spcPct val="90000"/>
              </a:lnSpc>
              <a:spcBef>
                <a:spcPts val="281"/>
              </a:spcBef>
              <a:spcAft>
                <a:spcPts val="0"/>
              </a:spcAft>
              <a:buClr>
                <a:schemeClr val="dk1"/>
              </a:buClr>
              <a:buSzPts val="2000"/>
              <a:buNone/>
              <a:defRPr sz="1125" b="1"/>
            </a:lvl2pPr>
            <a:lvl3pPr marL="771525" lvl="2" indent="-128588" algn="l">
              <a:lnSpc>
                <a:spcPct val="90000"/>
              </a:lnSpc>
              <a:spcBef>
                <a:spcPts val="281"/>
              </a:spcBef>
              <a:spcAft>
                <a:spcPts val="0"/>
              </a:spcAft>
              <a:buClr>
                <a:schemeClr val="dk1"/>
              </a:buClr>
              <a:buSzPts val="1800"/>
              <a:buNone/>
              <a:defRPr sz="1013" b="1"/>
            </a:lvl3pPr>
            <a:lvl4pPr marL="1028700" lvl="3" indent="-128588" algn="l">
              <a:lnSpc>
                <a:spcPct val="90000"/>
              </a:lnSpc>
              <a:spcBef>
                <a:spcPts val="281"/>
              </a:spcBef>
              <a:spcAft>
                <a:spcPts val="0"/>
              </a:spcAft>
              <a:buClr>
                <a:schemeClr val="dk1"/>
              </a:buClr>
              <a:buSzPts val="1600"/>
              <a:buNone/>
              <a:defRPr sz="900" b="1"/>
            </a:lvl4pPr>
            <a:lvl5pPr marL="1285875" lvl="4" indent="-128588" algn="l">
              <a:lnSpc>
                <a:spcPct val="90000"/>
              </a:lnSpc>
              <a:spcBef>
                <a:spcPts val="281"/>
              </a:spcBef>
              <a:spcAft>
                <a:spcPts val="0"/>
              </a:spcAft>
              <a:buClr>
                <a:schemeClr val="dk1"/>
              </a:buClr>
              <a:buSzPts val="1600"/>
              <a:buNone/>
              <a:defRPr sz="900" b="1"/>
            </a:lvl5pPr>
            <a:lvl6pPr marL="1543050" lvl="5" indent="-128588" algn="l">
              <a:lnSpc>
                <a:spcPct val="90000"/>
              </a:lnSpc>
              <a:spcBef>
                <a:spcPts val="281"/>
              </a:spcBef>
              <a:spcAft>
                <a:spcPts val="0"/>
              </a:spcAft>
              <a:buClr>
                <a:schemeClr val="dk1"/>
              </a:buClr>
              <a:buSzPts val="1600"/>
              <a:buNone/>
              <a:defRPr sz="900" b="1"/>
            </a:lvl6pPr>
            <a:lvl7pPr marL="1800225" lvl="6" indent="-128588" algn="l">
              <a:lnSpc>
                <a:spcPct val="90000"/>
              </a:lnSpc>
              <a:spcBef>
                <a:spcPts val="281"/>
              </a:spcBef>
              <a:spcAft>
                <a:spcPts val="0"/>
              </a:spcAft>
              <a:buClr>
                <a:schemeClr val="dk1"/>
              </a:buClr>
              <a:buSzPts val="1600"/>
              <a:buNone/>
              <a:defRPr sz="900" b="1"/>
            </a:lvl7pPr>
            <a:lvl8pPr marL="2057400" lvl="7" indent="-128588" algn="l">
              <a:lnSpc>
                <a:spcPct val="90000"/>
              </a:lnSpc>
              <a:spcBef>
                <a:spcPts val="281"/>
              </a:spcBef>
              <a:spcAft>
                <a:spcPts val="0"/>
              </a:spcAft>
              <a:buClr>
                <a:schemeClr val="dk1"/>
              </a:buClr>
              <a:buSzPts val="1600"/>
              <a:buNone/>
              <a:defRPr sz="900" b="1"/>
            </a:lvl8pPr>
            <a:lvl9pPr marL="2314575" lvl="8" indent="-128588" algn="l">
              <a:lnSpc>
                <a:spcPct val="90000"/>
              </a:lnSpc>
              <a:spcBef>
                <a:spcPts val="281"/>
              </a:spcBef>
              <a:spcAft>
                <a:spcPts val="0"/>
              </a:spcAft>
              <a:buClr>
                <a:schemeClr val="dk1"/>
              </a:buClr>
              <a:buSzPts val="1600"/>
              <a:buNone/>
              <a:defRPr sz="900" b="1"/>
            </a:lvl9pPr>
          </a:lstStyle>
          <a:p>
            <a:endParaRPr/>
          </a:p>
        </p:txBody>
      </p:sp>
      <p:sp>
        <p:nvSpPr>
          <p:cNvPr id="58" name="Google Shape;58;p13"/>
          <p:cNvSpPr txBox="1">
            <a:spLocks noGrp="1"/>
          </p:cNvSpPr>
          <p:nvPr>
            <p:ph type="body" idx="2"/>
          </p:nvPr>
        </p:nvSpPr>
        <p:spPr>
          <a:xfrm>
            <a:off x="472381" y="3618442"/>
            <a:ext cx="2901255" cy="5322183"/>
          </a:xfrm>
          <a:prstGeom prst="rect">
            <a:avLst/>
          </a:prstGeom>
          <a:noFill/>
          <a:ln>
            <a:noFill/>
          </a:ln>
        </p:spPr>
        <p:txBody>
          <a:bodyPr spcFirstLastPara="1" wrap="square" lIns="91425" tIns="45700" rIns="91425" bIns="45700" anchor="t" anchorCtr="0">
            <a:normAutofit/>
          </a:bodyPr>
          <a:lstStyle>
            <a:lvl1pPr marL="257175" lvl="0" indent="-192881" algn="l">
              <a:lnSpc>
                <a:spcPct val="90000"/>
              </a:lnSpc>
              <a:spcBef>
                <a:spcPts val="563"/>
              </a:spcBef>
              <a:spcAft>
                <a:spcPts val="0"/>
              </a:spcAft>
              <a:buClr>
                <a:schemeClr val="dk1"/>
              </a:buClr>
              <a:buSzPts val="1800"/>
              <a:buChar char="•"/>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257175" lvl="0" indent="-128588" algn="l">
              <a:lnSpc>
                <a:spcPct val="90000"/>
              </a:lnSpc>
              <a:spcBef>
                <a:spcPts val="563"/>
              </a:spcBef>
              <a:spcAft>
                <a:spcPts val="0"/>
              </a:spcAft>
              <a:buClr>
                <a:schemeClr val="dk1"/>
              </a:buClr>
              <a:buSzPts val="2400"/>
              <a:buNone/>
              <a:defRPr sz="1350" b="1"/>
            </a:lvl1pPr>
            <a:lvl2pPr marL="514350" lvl="1" indent="-128588" algn="l">
              <a:lnSpc>
                <a:spcPct val="90000"/>
              </a:lnSpc>
              <a:spcBef>
                <a:spcPts val="281"/>
              </a:spcBef>
              <a:spcAft>
                <a:spcPts val="0"/>
              </a:spcAft>
              <a:buClr>
                <a:schemeClr val="dk1"/>
              </a:buClr>
              <a:buSzPts val="2000"/>
              <a:buNone/>
              <a:defRPr sz="1125" b="1"/>
            </a:lvl2pPr>
            <a:lvl3pPr marL="771525" lvl="2" indent="-128588" algn="l">
              <a:lnSpc>
                <a:spcPct val="90000"/>
              </a:lnSpc>
              <a:spcBef>
                <a:spcPts val="281"/>
              </a:spcBef>
              <a:spcAft>
                <a:spcPts val="0"/>
              </a:spcAft>
              <a:buClr>
                <a:schemeClr val="dk1"/>
              </a:buClr>
              <a:buSzPts val="1800"/>
              <a:buNone/>
              <a:defRPr sz="1013" b="1"/>
            </a:lvl3pPr>
            <a:lvl4pPr marL="1028700" lvl="3" indent="-128588" algn="l">
              <a:lnSpc>
                <a:spcPct val="90000"/>
              </a:lnSpc>
              <a:spcBef>
                <a:spcPts val="281"/>
              </a:spcBef>
              <a:spcAft>
                <a:spcPts val="0"/>
              </a:spcAft>
              <a:buClr>
                <a:schemeClr val="dk1"/>
              </a:buClr>
              <a:buSzPts val="1600"/>
              <a:buNone/>
              <a:defRPr sz="900" b="1"/>
            </a:lvl4pPr>
            <a:lvl5pPr marL="1285875" lvl="4" indent="-128588" algn="l">
              <a:lnSpc>
                <a:spcPct val="90000"/>
              </a:lnSpc>
              <a:spcBef>
                <a:spcPts val="281"/>
              </a:spcBef>
              <a:spcAft>
                <a:spcPts val="0"/>
              </a:spcAft>
              <a:buClr>
                <a:schemeClr val="dk1"/>
              </a:buClr>
              <a:buSzPts val="1600"/>
              <a:buNone/>
              <a:defRPr sz="900" b="1"/>
            </a:lvl5pPr>
            <a:lvl6pPr marL="1543050" lvl="5" indent="-128588" algn="l">
              <a:lnSpc>
                <a:spcPct val="90000"/>
              </a:lnSpc>
              <a:spcBef>
                <a:spcPts val="281"/>
              </a:spcBef>
              <a:spcAft>
                <a:spcPts val="0"/>
              </a:spcAft>
              <a:buClr>
                <a:schemeClr val="dk1"/>
              </a:buClr>
              <a:buSzPts val="1600"/>
              <a:buNone/>
              <a:defRPr sz="900" b="1"/>
            </a:lvl6pPr>
            <a:lvl7pPr marL="1800225" lvl="6" indent="-128588" algn="l">
              <a:lnSpc>
                <a:spcPct val="90000"/>
              </a:lnSpc>
              <a:spcBef>
                <a:spcPts val="281"/>
              </a:spcBef>
              <a:spcAft>
                <a:spcPts val="0"/>
              </a:spcAft>
              <a:buClr>
                <a:schemeClr val="dk1"/>
              </a:buClr>
              <a:buSzPts val="1600"/>
              <a:buNone/>
              <a:defRPr sz="900" b="1"/>
            </a:lvl7pPr>
            <a:lvl8pPr marL="2057400" lvl="7" indent="-128588" algn="l">
              <a:lnSpc>
                <a:spcPct val="90000"/>
              </a:lnSpc>
              <a:spcBef>
                <a:spcPts val="281"/>
              </a:spcBef>
              <a:spcAft>
                <a:spcPts val="0"/>
              </a:spcAft>
              <a:buClr>
                <a:schemeClr val="dk1"/>
              </a:buClr>
              <a:buSzPts val="1600"/>
              <a:buNone/>
              <a:defRPr sz="900" b="1"/>
            </a:lvl8pPr>
            <a:lvl9pPr marL="2314575" lvl="8" indent="-128588" algn="l">
              <a:lnSpc>
                <a:spcPct val="90000"/>
              </a:lnSpc>
              <a:spcBef>
                <a:spcPts val="281"/>
              </a:spcBef>
              <a:spcAft>
                <a:spcPts val="0"/>
              </a:spcAft>
              <a:buClr>
                <a:schemeClr val="dk1"/>
              </a:buClr>
              <a:buSzPts val="1600"/>
              <a:buNone/>
              <a:defRPr sz="900" b="1"/>
            </a:lvl9pPr>
          </a:lstStyle>
          <a:p>
            <a:endParaRPr/>
          </a:p>
        </p:txBody>
      </p:sp>
      <p:sp>
        <p:nvSpPr>
          <p:cNvPr id="60" name="Google Shape;60;p13"/>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257175" lvl="0" indent="-192881" algn="l">
              <a:lnSpc>
                <a:spcPct val="90000"/>
              </a:lnSpc>
              <a:spcBef>
                <a:spcPts val="563"/>
              </a:spcBef>
              <a:spcAft>
                <a:spcPts val="0"/>
              </a:spcAft>
              <a:buClr>
                <a:schemeClr val="dk1"/>
              </a:buClr>
              <a:buSzPts val="1800"/>
              <a:buChar char="•"/>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64" name="Google Shape;64;p13"/>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472381" y="660400"/>
            <a:ext cx="2211883"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2915543" y="1426281"/>
            <a:ext cx="3471863" cy="7039681"/>
          </a:xfrm>
          <a:prstGeom prst="rect">
            <a:avLst/>
          </a:prstGeom>
          <a:noFill/>
          <a:ln>
            <a:noFill/>
          </a:ln>
        </p:spPr>
        <p:txBody>
          <a:bodyPr spcFirstLastPara="1" wrap="square" lIns="91425" tIns="45700" rIns="91425" bIns="45700" anchor="t" anchorCtr="0">
            <a:normAutofit/>
          </a:bodyPr>
          <a:lstStyle>
            <a:lvl1pPr marL="257175" lvl="0" indent="-242888" algn="l">
              <a:lnSpc>
                <a:spcPct val="90000"/>
              </a:lnSpc>
              <a:spcBef>
                <a:spcPts val="563"/>
              </a:spcBef>
              <a:spcAft>
                <a:spcPts val="0"/>
              </a:spcAft>
              <a:buClr>
                <a:schemeClr val="dk1"/>
              </a:buClr>
              <a:buSzPts val="3200"/>
              <a:buChar char="•"/>
              <a:defRPr sz="1800"/>
            </a:lvl1pPr>
            <a:lvl2pPr marL="514350" lvl="1" indent="-228600" algn="l">
              <a:lnSpc>
                <a:spcPct val="90000"/>
              </a:lnSpc>
              <a:spcBef>
                <a:spcPts val="281"/>
              </a:spcBef>
              <a:spcAft>
                <a:spcPts val="0"/>
              </a:spcAft>
              <a:buClr>
                <a:schemeClr val="dk1"/>
              </a:buClr>
              <a:buSzPts val="2800"/>
              <a:buChar char="•"/>
              <a:defRPr sz="1575"/>
            </a:lvl2pPr>
            <a:lvl3pPr marL="771525" lvl="2" indent="-214313" algn="l">
              <a:lnSpc>
                <a:spcPct val="90000"/>
              </a:lnSpc>
              <a:spcBef>
                <a:spcPts val="281"/>
              </a:spcBef>
              <a:spcAft>
                <a:spcPts val="0"/>
              </a:spcAft>
              <a:buClr>
                <a:schemeClr val="dk1"/>
              </a:buClr>
              <a:buSzPts val="2400"/>
              <a:buChar char="•"/>
              <a:defRPr sz="1350"/>
            </a:lvl3pPr>
            <a:lvl4pPr marL="1028700" lvl="3" indent="-200025" algn="l">
              <a:lnSpc>
                <a:spcPct val="90000"/>
              </a:lnSpc>
              <a:spcBef>
                <a:spcPts val="281"/>
              </a:spcBef>
              <a:spcAft>
                <a:spcPts val="0"/>
              </a:spcAft>
              <a:buClr>
                <a:schemeClr val="dk1"/>
              </a:buClr>
              <a:buSzPts val="2000"/>
              <a:buChar char="•"/>
              <a:defRPr sz="1125"/>
            </a:lvl4pPr>
            <a:lvl5pPr marL="1285875" lvl="4" indent="-200025" algn="l">
              <a:lnSpc>
                <a:spcPct val="90000"/>
              </a:lnSpc>
              <a:spcBef>
                <a:spcPts val="281"/>
              </a:spcBef>
              <a:spcAft>
                <a:spcPts val="0"/>
              </a:spcAft>
              <a:buClr>
                <a:schemeClr val="dk1"/>
              </a:buClr>
              <a:buSzPts val="2000"/>
              <a:buChar char="•"/>
              <a:defRPr sz="1125"/>
            </a:lvl5pPr>
            <a:lvl6pPr marL="1543050" lvl="5" indent="-200025" algn="l">
              <a:lnSpc>
                <a:spcPct val="90000"/>
              </a:lnSpc>
              <a:spcBef>
                <a:spcPts val="281"/>
              </a:spcBef>
              <a:spcAft>
                <a:spcPts val="0"/>
              </a:spcAft>
              <a:buClr>
                <a:schemeClr val="dk1"/>
              </a:buClr>
              <a:buSzPts val="2000"/>
              <a:buChar char="•"/>
              <a:defRPr sz="1125"/>
            </a:lvl6pPr>
            <a:lvl7pPr marL="1800225" lvl="6" indent="-200025" algn="l">
              <a:lnSpc>
                <a:spcPct val="90000"/>
              </a:lnSpc>
              <a:spcBef>
                <a:spcPts val="281"/>
              </a:spcBef>
              <a:spcAft>
                <a:spcPts val="0"/>
              </a:spcAft>
              <a:buClr>
                <a:schemeClr val="dk1"/>
              </a:buClr>
              <a:buSzPts val="2000"/>
              <a:buChar char="•"/>
              <a:defRPr sz="1125"/>
            </a:lvl7pPr>
            <a:lvl8pPr marL="2057400" lvl="7" indent="-200025" algn="l">
              <a:lnSpc>
                <a:spcPct val="90000"/>
              </a:lnSpc>
              <a:spcBef>
                <a:spcPts val="281"/>
              </a:spcBef>
              <a:spcAft>
                <a:spcPts val="0"/>
              </a:spcAft>
              <a:buClr>
                <a:schemeClr val="dk1"/>
              </a:buClr>
              <a:buSzPts val="2000"/>
              <a:buChar char="•"/>
              <a:defRPr sz="1125"/>
            </a:lvl8pPr>
            <a:lvl9pPr marL="2314575" lvl="8" indent="-200025" algn="l">
              <a:lnSpc>
                <a:spcPct val="90000"/>
              </a:lnSpc>
              <a:spcBef>
                <a:spcPts val="281"/>
              </a:spcBef>
              <a:spcAft>
                <a:spcPts val="0"/>
              </a:spcAft>
              <a:buClr>
                <a:schemeClr val="dk1"/>
              </a:buClr>
              <a:buSzPts val="2000"/>
              <a:buChar char="•"/>
              <a:defRPr sz="1125"/>
            </a:lvl9pPr>
          </a:lstStyle>
          <a:p>
            <a:endParaRPr/>
          </a:p>
        </p:txBody>
      </p:sp>
      <p:sp>
        <p:nvSpPr>
          <p:cNvPr id="68" name="Google Shape;68;p14"/>
          <p:cNvSpPr txBox="1">
            <a:spLocks noGrp="1"/>
          </p:cNvSpPr>
          <p:nvPr>
            <p:ph type="body" idx="2"/>
          </p:nvPr>
        </p:nvSpPr>
        <p:spPr>
          <a:xfrm>
            <a:off x="472381" y="2971800"/>
            <a:ext cx="2211883" cy="5505627"/>
          </a:xfrm>
          <a:prstGeom prst="rect">
            <a:avLst/>
          </a:prstGeom>
          <a:noFill/>
          <a:ln>
            <a:noFill/>
          </a:ln>
        </p:spPr>
        <p:txBody>
          <a:bodyPr spcFirstLastPara="1" wrap="square" lIns="91425" tIns="45700" rIns="91425" bIns="45700" anchor="t" anchorCtr="0">
            <a:normAutofit/>
          </a:bodyPr>
          <a:lstStyle>
            <a:lvl1pPr marL="257175" lvl="0" indent="-128588" algn="l">
              <a:lnSpc>
                <a:spcPct val="90000"/>
              </a:lnSpc>
              <a:spcBef>
                <a:spcPts val="563"/>
              </a:spcBef>
              <a:spcAft>
                <a:spcPts val="0"/>
              </a:spcAft>
              <a:buClr>
                <a:schemeClr val="dk1"/>
              </a:buClr>
              <a:buSzPts val="1600"/>
              <a:buNone/>
              <a:defRPr sz="900"/>
            </a:lvl1pPr>
            <a:lvl2pPr marL="514350" lvl="1" indent="-128588" algn="l">
              <a:lnSpc>
                <a:spcPct val="90000"/>
              </a:lnSpc>
              <a:spcBef>
                <a:spcPts val="281"/>
              </a:spcBef>
              <a:spcAft>
                <a:spcPts val="0"/>
              </a:spcAft>
              <a:buClr>
                <a:schemeClr val="dk1"/>
              </a:buClr>
              <a:buSzPts val="1400"/>
              <a:buNone/>
              <a:defRPr sz="788"/>
            </a:lvl2pPr>
            <a:lvl3pPr marL="771525" lvl="2" indent="-128588" algn="l">
              <a:lnSpc>
                <a:spcPct val="90000"/>
              </a:lnSpc>
              <a:spcBef>
                <a:spcPts val="281"/>
              </a:spcBef>
              <a:spcAft>
                <a:spcPts val="0"/>
              </a:spcAft>
              <a:buClr>
                <a:schemeClr val="dk1"/>
              </a:buClr>
              <a:buSzPts val="1200"/>
              <a:buNone/>
              <a:defRPr sz="675"/>
            </a:lvl3pPr>
            <a:lvl4pPr marL="1028700" lvl="3" indent="-128588" algn="l">
              <a:lnSpc>
                <a:spcPct val="90000"/>
              </a:lnSpc>
              <a:spcBef>
                <a:spcPts val="281"/>
              </a:spcBef>
              <a:spcAft>
                <a:spcPts val="0"/>
              </a:spcAft>
              <a:buClr>
                <a:schemeClr val="dk1"/>
              </a:buClr>
              <a:buSzPts val="1000"/>
              <a:buNone/>
              <a:defRPr sz="563"/>
            </a:lvl4pPr>
            <a:lvl5pPr marL="1285875" lvl="4" indent="-128588" algn="l">
              <a:lnSpc>
                <a:spcPct val="90000"/>
              </a:lnSpc>
              <a:spcBef>
                <a:spcPts val="281"/>
              </a:spcBef>
              <a:spcAft>
                <a:spcPts val="0"/>
              </a:spcAft>
              <a:buClr>
                <a:schemeClr val="dk1"/>
              </a:buClr>
              <a:buSzPts val="1000"/>
              <a:buNone/>
              <a:defRPr sz="563"/>
            </a:lvl5pPr>
            <a:lvl6pPr marL="1543050" lvl="5" indent="-128588" algn="l">
              <a:lnSpc>
                <a:spcPct val="90000"/>
              </a:lnSpc>
              <a:spcBef>
                <a:spcPts val="281"/>
              </a:spcBef>
              <a:spcAft>
                <a:spcPts val="0"/>
              </a:spcAft>
              <a:buClr>
                <a:schemeClr val="dk1"/>
              </a:buClr>
              <a:buSzPts val="1000"/>
              <a:buNone/>
              <a:defRPr sz="563"/>
            </a:lvl6pPr>
            <a:lvl7pPr marL="1800225" lvl="6" indent="-128588" algn="l">
              <a:lnSpc>
                <a:spcPct val="90000"/>
              </a:lnSpc>
              <a:spcBef>
                <a:spcPts val="281"/>
              </a:spcBef>
              <a:spcAft>
                <a:spcPts val="0"/>
              </a:spcAft>
              <a:buClr>
                <a:schemeClr val="dk1"/>
              </a:buClr>
              <a:buSzPts val="1000"/>
              <a:buNone/>
              <a:defRPr sz="563"/>
            </a:lvl7pPr>
            <a:lvl8pPr marL="2057400" lvl="7" indent="-128588" algn="l">
              <a:lnSpc>
                <a:spcPct val="90000"/>
              </a:lnSpc>
              <a:spcBef>
                <a:spcPts val="281"/>
              </a:spcBef>
              <a:spcAft>
                <a:spcPts val="0"/>
              </a:spcAft>
              <a:buClr>
                <a:schemeClr val="dk1"/>
              </a:buClr>
              <a:buSzPts val="1000"/>
              <a:buNone/>
              <a:defRPr sz="563"/>
            </a:lvl8pPr>
            <a:lvl9pPr marL="2314575" lvl="8" indent="-128588" algn="l">
              <a:lnSpc>
                <a:spcPct val="90000"/>
              </a:lnSpc>
              <a:spcBef>
                <a:spcPts val="281"/>
              </a:spcBef>
              <a:spcAft>
                <a:spcPts val="0"/>
              </a:spcAft>
              <a:buClr>
                <a:schemeClr val="dk1"/>
              </a:buClr>
              <a:buSzPts val="1000"/>
              <a:buNone/>
              <a:defRPr sz="563"/>
            </a:lvl9pPr>
          </a:lstStyle>
          <a:p>
            <a:endParaRPr/>
          </a:p>
        </p:txBody>
      </p:sp>
      <p:sp>
        <p:nvSpPr>
          <p:cNvPr id="69" name="Google Shape;69;p14"/>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72" name="Google Shape;72;p14"/>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72381" y="660400"/>
            <a:ext cx="2211883"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2915543" y="1426281"/>
            <a:ext cx="3471863" cy="7039681"/>
          </a:xfrm>
          <a:prstGeom prst="rect">
            <a:avLst/>
          </a:prstGeom>
          <a:noFill/>
          <a:ln>
            <a:noFill/>
          </a:ln>
        </p:spPr>
      </p:sp>
      <p:sp>
        <p:nvSpPr>
          <p:cNvPr id="76" name="Google Shape;76;p15"/>
          <p:cNvSpPr txBox="1">
            <a:spLocks noGrp="1"/>
          </p:cNvSpPr>
          <p:nvPr>
            <p:ph type="body" idx="1"/>
          </p:nvPr>
        </p:nvSpPr>
        <p:spPr>
          <a:xfrm>
            <a:off x="472381" y="2971800"/>
            <a:ext cx="2211883" cy="5505627"/>
          </a:xfrm>
          <a:prstGeom prst="rect">
            <a:avLst/>
          </a:prstGeom>
          <a:noFill/>
          <a:ln>
            <a:noFill/>
          </a:ln>
        </p:spPr>
        <p:txBody>
          <a:bodyPr spcFirstLastPara="1" wrap="square" lIns="91425" tIns="45700" rIns="91425" bIns="45700" anchor="t" anchorCtr="0">
            <a:normAutofit/>
          </a:bodyPr>
          <a:lstStyle>
            <a:lvl1pPr marL="257175" lvl="0" indent="-128588" algn="l">
              <a:lnSpc>
                <a:spcPct val="90000"/>
              </a:lnSpc>
              <a:spcBef>
                <a:spcPts val="563"/>
              </a:spcBef>
              <a:spcAft>
                <a:spcPts val="0"/>
              </a:spcAft>
              <a:buClr>
                <a:schemeClr val="dk1"/>
              </a:buClr>
              <a:buSzPts val="1600"/>
              <a:buNone/>
              <a:defRPr sz="900"/>
            </a:lvl1pPr>
            <a:lvl2pPr marL="514350" lvl="1" indent="-128588" algn="l">
              <a:lnSpc>
                <a:spcPct val="90000"/>
              </a:lnSpc>
              <a:spcBef>
                <a:spcPts val="281"/>
              </a:spcBef>
              <a:spcAft>
                <a:spcPts val="0"/>
              </a:spcAft>
              <a:buClr>
                <a:schemeClr val="dk1"/>
              </a:buClr>
              <a:buSzPts val="1400"/>
              <a:buNone/>
              <a:defRPr sz="788"/>
            </a:lvl2pPr>
            <a:lvl3pPr marL="771525" lvl="2" indent="-128588" algn="l">
              <a:lnSpc>
                <a:spcPct val="90000"/>
              </a:lnSpc>
              <a:spcBef>
                <a:spcPts val="281"/>
              </a:spcBef>
              <a:spcAft>
                <a:spcPts val="0"/>
              </a:spcAft>
              <a:buClr>
                <a:schemeClr val="dk1"/>
              </a:buClr>
              <a:buSzPts val="1200"/>
              <a:buNone/>
              <a:defRPr sz="675"/>
            </a:lvl3pPr>
            <a:lvl4pPr marL="1028700" lvl="3" indent="-128588" algn="l">
              <a:lnSpc>
                <a:spcPct val="90000"/>
              </a:lnSpc>
              <a:spcBef>
                <a:spcPts val="281"/>
              </a:spcBef>
              <a:spcAft>
                <a:spcPts val="0"/>
              </a:spcAft>
              <a:buClr>
                <a:schemeClr val="dk1"/>
              </a:buClr>
              <a:buSzPts val="1000"/>
              <a:buNone/>
              <a:defRPr sz="563"/>
            </a:lvl4pPr>
            <a:lvl5pPr marL="1285875" lvl="4" indent="-128588" algn="l">
              <a:lnSpc>
                <a:spcPct val="90000"/>
              </a:lnSpc>
              <a:spcBef>
                <a:spcPts val="281"/>
              </a:spcBef>
              <a:spcAft>
                <a:spcPts val="0"/>
              </a:spcAft>
              <a:buClr>
                <a:schemeClr val="dk1"/>
              </a:buClr>
              <a:buSzPts val="1000"/>
              <a:buNone/>
              <a:defRPr sz="563"/>
            </a:lvl5pPr>
            <a:lvl6pPr marL="1543050" lvl="5" indent="-128588" algn="l">
              <a:lnSpc>
                <a:spcPct val="90000"/>
              </a:lnSpc>
              <a:spcBef>
                <a:spcPts val="281"/>
              </a:spcBef>
              <a:spcAft>
                <a:spcPts val="0"/>
              </a:spcAft>
              <a:buClr>
                <a:schemeClr val="dk1"/>
              </a:buClr>
              <a:buSzPts val="1000"/>
              <a:buNone/>
              <a:defRPr sz="563"/>
            </a:lvl6pPr>
            <a:lvl7pPr marL="1800225" lvl="6" indent="-128588" algn="l">
              <a:lnSpc>
                <a:spcPct val="90000"/>
              </a:lnSpc>
              <a:spcBef>
                <a:spcPts val="281"/>
              </a:spcBef>
              <a:spcAft>
                <a:spcPts val="0"/>
              </a:spcAft>
              <a:buClr>
                <a:schemeClr val="dk1"/>
              </a:buClr>
              <a:buSzPts val="1000"/>
              <a:buNone/>
              <a:defRPr sz="563"/>
            </a:lvl7pPr>
            <a:lvl8pPr marL="2057400" lvl="7" indent="-128588" algn="l">
              <a:lnSpc>
                <a:spcPct val="90000"/>
              </a:lnSpc>
              <a:spcBef>
                <a:spcPts val="281"/>
              </a:spcBef>
              <a:spcAft>
                <a:spcPts val="0"/>
              </a:spcAft>
              <a:buClr>
                <a:schemeClr val="dk1"/>
              </a:buClr>
              <a:buSzPts val="1000"/>
              <a:buNone/>
              <a:defRPr sz="563"/>
            </a:lvl8pPr>
            <a:lvl9pPr marL="2314575" lvl="8" indent="-128588" algn="l">
              <a:lnSpc>
                <a:spcPct val="90000"/>
              </a:lnSpc>
              <a:spcBef>
                <a:spcPts val="281"/>
              </a:spcBef>
              <a:spcAft>
                <a:spcPts val="0"/>
              </a:spcAft>
              <a:buClr>
                <a:schemeClr val="dk1"/>
              </a:buClr>
              <a:buSzPts val="1000"/>
              <a:buNone/>
              <a:defRPr sz="563"/>
            </a:lvl9pPr>
          </a:lstStyle>
          <a:p>
            <a:endParaRPr/>
          </a:p>
        </p:txBody>
      </p:sp>
      <p:sp>
        <p:nvSpPr>
          <p:cNvPr id="77" name="Google Shape;77;p15"/>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80" name="Google Shape;80;p15"/>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471488" y="527404"/>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286367" y="2822134"/>
            <a:ext cx="6285266" cy="5915025"/>
          </a:xfrm>
          <a:prstGeom prst="rect">
            <a:avLst/>
          </a:prstGeom>
          <a:noFill/>
          <a:ln>
            <a:noFill/>
          </a:ln>
        </p:spPr>
        <p:txBody>
          <a:bodyPr spcFirstLastPara="1" wrap="square" lIns="91425" tIns="45700" rIns="91425" bIns="45700" anchor="t" anchorCtr="0">
            <a:normAutofit/>
          </a:bodyPr>
          <a:lstStyle>
            <a:lvl1pPr marL="257175" lvl="0" indent="-192881" algn="l">
              <a:lnSpc>
                <a:spcPct val="90000"/>
              </a:lnSpc>
              <a:spcBef>
                <a:spcPts val="563"/>
              </a:spcBef>
              <a:spcAft>
                <a:spcPts val="0"/>
              </a:spcAft>
              <a:buClr>
                <a:schemeClr val="dk1"/>
              </a:buClr>
              <a:buSzPts val="1800"/>
              <a:buChar char="•"/>
              <a:defRPr/>
            </a:lvl1pPr>
            <a:lvl2pPr marL="514350" lvl="1" indent="-192881" algn="l">
              <a:lnSpc>
                <a:spcPct val="90000"/>
              </a:lnSpc>
              <a:spcBef>
                <a:spcPts val="281"/>
              </a:spcBef>
              <a:spcAft>
                <a:spcPts val="0"/>
              </a:spcAft>
              <a:buClr>
                <a:schemeClr val="dk1"/>
              </a:buClr>
              <a:buSzPts val="1800"/>
              <a:buChar char="•"/>
              <a:defRPr/>
            </a:lvl2pPr>
            <a:lvl3pPr marL="771525" lvl="2" indent="-192881" algn="l">
              <a:lnSpc>
                <a:spcPct val="90000"/>
              </a:lnSpc>
              <a:spcBef>
                <a:spcPts val="281"/>
              </a:spcBef>
              <a:spcAft>
                <a:spcPts val="0"/>
              </a:spcAft>
              <a:buClr>
                <a:schemeClr val="dk1"/>
              </a:buClr>
              <a:buSzPts val="1800"/>
              <a:buChar char="•"/>
              <a:defRPr/>
            </a:lvl3pPr>
            <a:lvl4pPr marL="1028700" lvl="3" indent="-192881" algn="l">
              <a:lnSpc>
                <a:spcPct val="90000"/>
              </a:lnSpc>
              <a:spcBef>
                <a:spcPts val="281"/>
              </a:spcBef>
              <a:spcAft>
                <a:spcPts val="0"/>
              </a:spcAft>
              <a:buClr>
                <a:schemeClr val="dk1"/>
              </a:buClr>
              <a:buSzPts val="1800"/>
              <a:buChar char="•"/>
              <a:defRPr/>
            </a:lvl4pPr>
            <a:lvl5pPr marL="1285875" lvl="4" indent="-192881" algn="l">
              <a:lnSpc>
                <a:spcPct val="90000"/>
              </a:lnSpc>
              <a:spcBef>
                <a:spcPts val="281"/>
              </a:spcBef>
              <a:spcAft>
                <a:spcPts val="0"/>
              </a:spcAft>
              <a:buClr>
                <a:schemeClr val="dk1"/>
              </a:buClr>
              <a:buSzPts val="1800"/>
              <a:buChar char="•"/>
              <a:defRPr/>
            </a:lvl5pPr>
            <a:lvl6pPr marL="1543050" lvl="5" indent="-192881" algn="l">
              <a:lnSpc>
                <a:spcPct val="90000"/>
              </a:lnSpc>
              <a:spcBef>
                <a:spcPts val="281"/>
              </a:spcBef>
              <a:spcAft>
                <a:spcPts val="0"/>
              </a:spcAft>
              <a:buClr>
                <a:schemeClr val="dk1"/>
              </a:buClr>
              <a:buSzPts val="1800"/>
              <a:buChar char="•"/>
              <a:defRPr/>
            </a:lvl6pPr>
            <a:lvl7pPr marL="1800225" lvl="6" indent="-192881" algn="l">
              <a:lnSpc>
                <a:spcPct val="90000"/>
              </a:lnSpc>
              <a:spcBef>
                <a:spcPts val="281"/>
              </a:spcBef>
              <a:spcAft>
                <a:spcPts val="0"/>
              </a:spcAft>
              <a:buClr>
                <a:schemeClr val="dk1"/>
              </a:buClr>
              <a:buSzPts val="1800"/>
              <a:buChar char="•"/>
              <a:defRPr/>
            </a:lvl7pPr>
            <a:lvl8pPr marL="2057400" lvl="7" indent="-192881" algn="l">
              <a:lnSpc>
                <a:spcPct val="90000"/>
              </a:lnSpc>
              <a:spcBef>
                <a:spcPts val="281"/>
              </a:spcBef>
              <a:spcAft>
                <a:spcPts val="0"/>
              </a:spcAft>
              <a:buClr>
                <a:schemeClr val="dk1"/>
              </a:buClr>
              <a:buSzPts val="1800"/>
              <a:buChar char="•"/>
              <a:defRPr/>
            </a:lvl8pPr>
            <a:lvl9pPr marL="2314575" lvl="8" indent="-192881" algn="l">
              <a:lnSpc>
                <a:spcPct val="90000"/>
              </a:lnSpc>
              <a:spcBef>
                <a:spcPts val="281"/>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87" name="Google Shape;87;p16"/>
          <p:cNvPicPr preferRelativeResize="0"/>
          <p:nvPr/>
        </p:nvPicPr>
        <p:blipFill rotWithShape="1">
          <a:blip r:embed="rId2">
            <a:alphaModFix/>
          </a:blip>
          <a:srcRect/>
          <a:stretch/>
        </p:blipFill>
        <p:spPr>
          <a:xfrm>
            <a:off x="4958006" y="8933866"/>
            <a:ext cx="1814286" cy="97213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71488" y="527404"/>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71488" y="9181395"/>
            <a:ext cx="1543050" cy="52740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2271713" y="9181395"/>
            <a:ext cx="2314575" cy="52740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013"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4843463" y="9181395"/>
            <a:ext cx="1543050" cy="5274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rgbClr val="888888"/>
                </a:solidFill>
                <a:latin typeface="Calibri"/>
                <a:ea typeface="Calibri"/>
                <a:cs typeface="Calibri"/>
                <a:sym typeface="Calibri"/>
              </a:defRPr>
            </a:lvl1pPr>
            <a:lvl2pPr marL="0" marR="0" lvl="1" indent="0" algn="r" rtl="0">
              <a:spcBef>
                <a:spcPts val="0"/>
              </a:spcBef>
              <a:buNone/>
              <a:defRPr sz="675" b="0" i="0" u="none" strike="noStrike" cap="none">
                <a:solidFill>
                  <a:srgbClr val="888888"/>
                </a:solidFill>
                <a:latin typeface="Calibri"/>
                <a:ea typeface="Calibri"/>
                <a:cs typeface="Calibri"/>
                <a:sym typeface="Calibri"/>
              </a:defRPr>
            </a:lvl2pPr>
            <a:lvl3pPr marL="0" marR="0" lvl="2" indent="0" algn="r" rtl="0">
              <a:spcBef>
                <a:spcPts val="0"/>
              </a:spcBef>
              <a:buNone/>
              <a:defRPr sz="675" b="0" i="0" u="none" strike="noStrike" cap="none">
                <a:solidFill>
                  <a:srgbClr val="888888"/>
                </a:solidFill>
                <a:latin typeface="Calibri"/>
                <a:ea typeface="Calibri"/>
                <a:cs typeface="Calibri"/>
                <a:sym typeface="Calibri"/>
              </a:defRPr>
            </a:lvl3pPr>
            <a:lvl4pPr marL="0" marR="0" lvl="3" indent="0" algn="r" rtl="0">
              <a:spcBef>
                <a:spcPts val="0"/>
              </a:spcBef>
              <a:buNone/>
              <a:defRPr sz="675" b="0" i="0" u="none" strike="noStrike" cap="none">
                <a:solidFill>
                  <a:srgbClr val="888888"/>
                </a:solidFill>
                <a:latin typeface="Calibri"/>
                <a:ea typeface="Calibri"/>
                <a:cs typeface="Calibri"/>
                <a:sym typeface="Calibri"/>
              </a:defRPr>
            </a:lvl4pPr>
            <a:lvl5pPr marL="0" marR="0" lvl="4" indent="0" algn="r" rtl="0">
              <a:spcBef>
                <a:spcPts val="0"/>
              </a:spcBef>
              <a:buNone/>
              <a:defRPr sz="675" b="0" i="0" u="none" strike="noStrike" cap="none">
                <a:solidFill>
                  <a:srgbClr val="888888"/>
                </a:solidFill>
                <a:latin typeface="Calibri"/>
                <a:ea typeface="Calibri"/>
                <a:cs typeface="Calibri"/>
                <a:sym typeface="Calibri"/>
              </a:defRPr>
            </a:lvl5pPr>
            <a:lvl6pPr marL="0" marR="0" lvl="5" indent="0" algn="r" rtl="0">
              <a:spcBef>
                <a:spcPts val="0"/>
              </a:spcBef>
              <a:buNone/>
              <a:defRPr sz="675" b="0" i="0" u="none" strike="noStrike" cap="none">
                <a:solidFill>
                  <a:srgbClr val="888888"/>
                </a:solidFill>
                <a:latin typeface="Calibri"/>
                <a:ea typeface="Calibri"/>
                <a:cs typeface="Calibri"/>
                <a:sym typeface="Calibri"/>
              </a:defRPr>
            </a:lvl6pPr>
            <a:lvl7pPr marL="0" marR="0" lvl="6" indent="0" algn="r" rtl="0">
              <a:spcBef>
                <a:spcPts val="0"/>
              </a:spcBef>
              <a:buNone/>
              <a:defRPr sz="675" b="0" i="0" u="none" strike="noStrike" cap="none">
                <a:solidFill>
                  <a:srgbClr val="888888"/>
                </a:solidFill>
                <a:latin typeface="Calibri"/>
                <a:ea typeface="Calibri"/>
                <a:cs typeface="Calibri"/>
                <a:sym typeface="Calibri"/>
              </a:defRPr>
            </a:lvl7pPr>
            <a:lvl8pPr marL="0" marR="0" lvl="7" indent="0" algn="r" rtl="0">
              <a:spcBef>
                <a:spcPts val="0"/>
              </a:spcBef>
              <a:buNone/>
              <a:defRPr sz="675" b="0" i="0" u="none" strike="noStrike" cap="none">
                <a:solidFill>
                  <a:srgbClr val="888888"/>
                </a:solidFill>
                <a:latin typeface="Calibri"/>
                <a:ea typeface="Calibri"/>
                <a:cs typeface="Calibri"/>
                <a:sym typeface="Calibri"/>
              </a:defRPr>
            </a:lvl8pPr>
            <a:lvl9pPr marL="0" marR="0" lvl="8" indent="0" algn="r" rtl="0">
              <a:spcBef>
                <a:spcPts val="0"/>
              </a:spcBef>
              <a:buNone/>
              <a:defRPr sz="675" b="0" i="0" u="none" strike="noStrike" cap="none">
                <a:solidFill>
                  <a:srgbClr val="888888"/>
                </a:solidFill>
                <a:latin typeface="Calibri"/>
                <a:ea typeface="Calibri"/>
                <a:cs typeface="Calibri"/>
                <a:sym typeface="Calibri"/>
              </a:defRPr>
            </a:lvl9pPr>
          </a:lstStyle>
          <a:p>
            <a:fld id="{00000000-1234-1234-1234-123412341234}" type="slidenum">
              <a:rPr lang="en-IN" smtClean="0"/>
              <a:pPr/>
              <a:t>‹#›</a:t>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0" y="0"/>
            <a:ext cx="6858000" cy="9906000"/>
          </a:xfrm>
          <a:prstGeom prst="rect">
            <a:avLst/>
          </a:prstGeom>
          <a:noFill/>
          <a:ln>
            <a:noFill/>
          </a:ln>
        </p:spPr>
      </p:pic>
      <p:sp>
        <p:nvSpPr>
          <p:cNvPr id="99" name="Google Shape;99;p1"/>
          <p:cNvSpPr txBox="1"/>
          <p:nvPr/>
        </p:nvSpPr>
        <p:spPr>
          <a:xfrm>
            <a:off x="1171074" y="5275976"/>
            <a:ext cx="4764505" cy="2267905"/>
          </a:xfrm>
          <a:prstGeom prst="rect">
            <a:avLst/>
          </a:prstGeom>
          <a:noFill/>
          <a:ln>
            <a:noFill/>
          </a:ln>
        </p:spPr>
        <p:txBody>
          <a:bodyPr spcFirstLastPara="1" wrap="square" lIns="51427" tIns="25706" rIns="51427" bIns="25706" numCol="1" anchor="t" anchorCtr="0">
            <a:spAutoFit/>
          </a:bodyPr>
          <a:lstStyle/>
          <a:p>
            <a:pPr algn="ctr"/>
            <a:r>
              <a:rPr lang="en-US" sz="2400" b="1" dirty="0">
                <a:solidFill>
                  <a:srgbClr val="C00000"/>
                </a:solidFill>
              </a:rPr>
              <a:t>Predicting Loan Approval Status Using Machine Learning: </a:t>
            </a:r>
          </a:p>
          <a:p>
            <a:pPr algn="ctr"/>
            <a:r>
              <a:rPr lang="en-US" sz="2400" b="1" dirty="0">
                <a:solidFill>
                  <a:srgbClr val="FF0000"/>
                </a:solidFill>
              </a:rPr>
              <a:t>A Comparative Study of Classification Models for Enhanced Credit Scoring in Banking</a:t>
            </a:r>
            <a:endParaRPr sz="2400" b="1" dirty="0">
              <a:solidFill>
                <a:srgbClr val="FF0000"/>
              </a:solidFill>
            </a:endParaRPr>
          </a:p>
        </p:txBody>
      </p:sp>
      <p:sp>
        <p:nvSpPr>
          <p:cNvPr id="3" name="TextBox 2">
            <a:extLst>
              <a:ext uri="{FF2B5EF4-FFF2-40B4-BE49-F238E27FC236}">
                <a16:creationId xmlns:a16="http://schemas.microsoft.com/office/drawing/2014/main" id="{02398528-983A-6D70-406B-D22EC0D6B0FE}"/>
              </a:ext>
            </a:extLst>
          </p:cNvPr>
          <p:cNvSpPr txBox="1"/>
          <p:nvPr/>
        </p:nvSpPr>
        <p:spPr>
          <a:xfrm>
            <a:off x="1909011" y="7972926"/>
            <a:ext cx="3208421" cy="400110"/>
          </a:xfrm>
          <a:prstGeom prst="rect">
            <a:avLst/>
          </a:prstGeom>
          <a:noFill/>
        </p:spPr>
        <p:txBody>
          <a:bodyPr wrap="square" rtlCol="0">
            <a:spAutoFit/>
          </a:bodyPr>
          <a:lstStyle/>
          <a:p>
            <a:r>
              <a:rPr lang="en-IN" sz="2000" b="1" dirty="0">
                <a:solidFill>
                  <a:schemeClr val="accent5">
                    <a:lumMod val="50000"/>
                  </a:schemeClr>
                </a:solidFill>
              </a:rPr>
              <a:t>Done By</a:t>
            </a:r>
            <a:r>
              <a:rPr lang="en-IN" sz="2000" dirty="0"/>
              <a:t>: </a:t>
            </a:r>
            <a:r>
              <a:rPr lang="en-IN" sz="2000" b="1" dirty="0">
                <a:solidFill>
                  <a:schemeClr val="accent5">
                    <a:lumMod val="75000"/>
                  </a:schemeClr>
                </a:solidFill>
              </a:rPr>
              <a:t>Fouzia Kouser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78598-1B2C-A37C-6944-DDADDBFC9819}"/>
              </a:ext>
            </a:extLst>
          </p:cNvPr>
          <p:cNvPicPr>
            <a:picLocks noChangeAspect="1"/>
          </p:cNvPicPr>
          <p:nvPr/>
        </p:nvPicPr>
        <p:blipFill rotWithShape="1">
          <a:blip r:embed="rId2"/>
          <a:srcRect l="32982" t="50000" r="33100"/>
          <a:stretch/>
        </p:blipFill>
        <p:spPr>
          <a:xfrm>
            <a:off x="928473" y="1869904"/>
            <a:ext cx="2500527" cy="2512595"/>
          </a:xfrm>
          <a:prstGeom prst="rect">
            <a:avLst/>
          </a:prstGeom>
        </p:spPr>
      </p:pic>
      <p:sp>
        <p:nvSpPr>
          <p:cNvPr id="7" name="TextBox 6">
            <a:extLst>
              <a:ext uri="{FF2B5EF4-FFF2-40B4-BE49-F238E27FC236}">
                <a16:creationId xmlns:a16="http://schemas.microsoft.com/office/drawing/2014/main" id="{E6B0B339-5192-01F7-4E79-9BAFE8E9CF26}"/>
              </a:ext>
            </a:extLst>
          </p:cNvPr>
          <p:cNvSpPr txBox="1"/>
          <p:nvPr/>
        </p:nvSpPr>
        <p:spPr>
          <a:xfrm>
            <a:off x="928472" y="5384297"/>
            <a:ext cx="5199611" cy="2800767"/>
          </a:xfrm>
          <a:prstGeom prst="rect">
            <a:avLst/>
          </a:prstGeom>
          <a:noFill/>
        </p:spPr>
        <p:txBody>
          <a:bodyPr wrap="square" rtlCol="0">
            <a:spAutoFit/>
          </a:bodyPr>
          <a:lstStyle/>
          <a:p>
            <a:pPr lvl="0" eaLnBrk="0" fontAlgn="base" hangingPunct="0">
              <a:spcBef>
                <a:spcPct val="0"/>
              </a:spcBef>
              <a:spcAft>
                <a:spcPct val="0"/>
              </a:spcAft>
              <a:buClrTx/>
              <a:buFontTx/>
              <a:buChar char="•"/>
            </a:pPr>
            <a:r>
              <a:rPr lang="en-US" altLang="en-US" sz="1800" b="1" dirty="0">
                <a:solidFill>
                  <a:schemeClr val="tx1"/>
                </a:solidFill>
                <a:latin typeface="Arial" panose="020B0604020202020204" pitchFamily="34" charset="0"/>
              </a:rPr>
              <a:t>Mean Loan Amount:</a:t>
            </a:r>
            <a:r>
              <a:rPr lang="en-US" altLang="en-US" sz="1800" dirty="0">
                <a:solidFill>
                  <a:schemeClr val="tx1"/>
                </a:solidFill>
                <a:latin typeface="Arial" panose="020B0604020202020204" pitchFamily="34" charset="0"/>
              </a:rPr>
              <a:t> The average loan amount is approximately $9,594.</a:t>
            </a:r>
          </a:p>
          <a:p>
            <a:pPr lvl="0" eaLnBrk="0" fontAlgn="base" hangingPunct="0">
              <a:spcBef>
                <a:spcPct val="0"/>
              </a:spcBef>
              <a:spcAft>
                <a:spcPct val="0"/>
              </a:spcAft>
              <a:buClrTx/>
            </a:pPr>
            <a:endParaRPr lang="en-US" altLang="en-US" sz="18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800" b="1" dirty="0">
                <a:solidFill>
                  <a:schemeClr val="tx1"/>
                </a:solidFill>
                <a:latin typeface="Arial" panose="020B0604020202020204" pitchFamily="34" charset="0"/>
              </a:rPr>
              <a:t>Range:</a:t>
            </a:r>
            <a:r>
              <a:rPr lang="en-US" altLang="en-US" sz="1800" dirty="0">
                <a:solidFill>
                  <a:schemeClr val="tx1"/>
                </a:solidFill>
                <a:latin typeface="Arial" panose="020B0604020202020204" pitchFamily="34" charset="0"/>
              </a:rPr>
              <a:t> Loan amounts range from $500 to $35,000, with potential outliers at the upper end.</a:t>
            </a:r>
          </a:p>
          <a:p>
            <a:pPr lvl="0" eaLnBrk="0" fontAlgn="base" hangingPunct="0">
              <a:spcBef>
                <a:spcPct val="0"/>
              </a:spcBef>
              <a:spcAft>
                <a:spcPct val="0"/>
              </a:spcAft>
              <a:buClrTx/>
            </a:pPr>
            <a:endParaRPr lang="en-US" altLang="en-US" sz="18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800" b="1" dirty="0">
                <a:solidFill>
                  <a:schemeClr val="tx1"/>
                </a:solidFill>
                <a:latin typeface="Arial" panose="020B0604020202020204" pitchFamily="34" charset="0"/>
              </a:rPr>
              <a:t>Distribution:</a:t>
            </a:r>
            <a:r>
              <a:rPr lang="en-US" altLang="en-US" sz="1800" dirty="0">
                <a:solidFill>
                  <a:schemeClr val="tx1"/>
                </a:solidFill>
                <a:latin typeface="Arial" panose="020B0604020202020204" pitchFamily="34" charset="0"/>
              </a:rPr>
              <a:t> The histogram shows a right</a:t>
            </a:r>
          </a:p>
          <a:p>
            <a:pPr lvl="0" eaLnBrk="0" fontAlgn="base" hangingPunct="0">
              <a:spcBef>
                <a:spcPct val="0"/>
              </a:spcBef>
              <a:spcAft>
                <a:spcPct val="0"/>
              </a:spcAft>
              <a:buClrTx/>
            </a:pPr>
            <a:r>
              <a:rPr lang="en-US" altLang="en-US" sz="1800" dirty="0">
                <a:solidFill>
                  <a:schemeClr val="tx1"/>
                </a:solidFill>
                <a:latin typeface="Arial" panose="020B0604020202020204" pitchFamily="34" charset="0"/>
              </a:rPr>
              <a:t>-skewed distribution, with most loans being smaller amounts</a:t>
            </a:r>
            <a:r>
              <a:rPr lang="en-US" altLang="en-US" dirty="0">
                <a:solidFill>
                  <a:schemeClr val="tx1"/>
                </a:solidFill>
                <a:latin typeface="Arial" panose="020B0604020202020204" pitchFamily="34" charset="0"/>
              </a:rPr>
              <a:t>. </a:t>
            </a:r>
          </a:p>
          <a:p>
            <a:endParaRPr lang="en-IN" dirty="0"/>
          </a:p>
        </p:txBody>
      </p:sp>
      <p:pic>
        <p:nvPicPr>
          <p:cNvPr id="9" name="Picture 8">
            <a:extLst>
              <a:ext uri="{FF2B5EF4-FFF2-40B4-BE49-F238E27FC236}">
                <a16:creationId xmlns:a16="http://schemas.microsoft.com/office/drawing/2014/main" id="{05472A64-7E44-1B94-972C-65F3F2038DC4}"/>
              </a:ext>
            </a:extLst>
          </p:cNvPr>
          <p:cNvPicPr>
            <a:picLocks noChangeAspect="1"/>
          </p:cNvPicPr>
          <p:nvPr/>
        </p:nvPicPr>
        <p:blipFill rotWithShape="1">
          <a:blip r:embed="rId3"/>
          <a:srcRect l="32047" t="50000" r="31492"/>
          <a:stretch/>
        </p:blipFill>
        <p:spPr>
          <a:xfrm>
            <a:off x="3577389" y="2017292"/>
            <a:ext cx="2875201" cy="2217821"/>
          </a:xfrm>
          <a:prstGeom prst="rect">
            <a:avLst/>
          </a:prstGeom>
        </p:spPr>
      </p:pic>
      <p:sp>
        <p:nvSpPr>
          <p:cNvPr id="14" name="TextBox 13">
            <a:extLst>
              <a:ext uri="{FF2B5EF4-FFF2-40B4-BE49-F238E27FC236}">
                <a16:creationId xmlns:a16="http://schemas.microsoft.com/office/drawing/2014/main" id="{19CEF0FC-833C-01B2-D48E-AAEE63893FB4}"/>
              </a:ext>
            </a:extLst>
          </p:cNvPr>
          <p:cNvSpPr txBox="1"/>
          <p:nvPr/>
        </p:nvSpPr>
        <p:spPr>
          <a:xfrm rot="10800000" flipV="1">
            <a:off x="928473" y="965911"/>
            <a:ext cx="5199611" cy="400110"/>
          </a:xfrm>
          <a:prstGeom prst="rect">
            <a:avLst/>
          </a:prstGeom>
          <a:noFill/>
        </p:spPr>
        <p:txBody>
          <a:bodyPr wrap="square" rtlCol="0">
            <a:spAutoFit/>
          </a:bodyPr>
          <a:lstStyle/>
          <a:p>
            <a:r>
              <a:rPr lang="en-IN" sz="2000" b="1" dirty="0">
                <a:solidFill>
                  <a:srgbClr val="0070C0"/>
                </a:solidFill>
              </a:rPr>
              <a:t>3.loan_amnt</a:t>
            </a:r>
            <a:r>
              <a:rPr lang="en-IN" dirty="0"/>
              <a:t>:</a:t>
            </a:r>
          </a:p>
        </p:txBody>
      </p:sp>
    </p:spTree>
    <p:extLst>
      <p:ext uri="{BB962C8B-B14F-4D97-AF65-F5344CB8AC3E}">
        <p14:creationId xmlns:p14="http://schemas.microsoft.com/office/powerpoint/2010/main" val="490005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67005D-D2ED-935E-E0D6-873232FDF2B9}"/>
              </a:ext>
            </a:extLst>
          </p:cNvPr>
          <p:cNvSpPr txBox="1"/>
          <p:nvPr/>
        </p:nvSpPr>
        <p:spPr>
          <a:xfrm>
            <a:off x="898357" y="1235242"/>
            <a:ext cx="2991853" cy="400110"/>
          </a:xfrm>
          <a:prstGeom prst="rect">
            <a:avLst/>
          </a:prstGeom>
          <a:noFill/>
        </p:spPr>
        <p:txBody>
          <a:bodyPr wrap="square" rtlCol="0">
            <a:spAutoFit/>
          </a:bodyPr>
          <a:lstStyle/>
          <a:p>
            <a:r>
              <a:rPr lang="en-IN" sz="2000" dirty="0">
                <a:solidFill>
                  <a:srgbClr val="0070C0"/>
                </a:solidFill>
              </a:rPr>
              <a:t>4.loan_int_rate</a:t>
            </a:r>
            <a:r>
              <a:rPr lang="en-IN" dirty="0">
                <a:solidFill>
                  <a:srgbClr val="0070C0"/>
                </a:solidFill>
              </a:rPr>
              <a:t>:</a:t>
            </a:r>
          </a:p>
        </p:txBody>
      </p:sp>
      <p:pic>
        <p:nvPicPr>
          <p:cNvPr id="5" name="Picture 4">
            <a:extLst>
              <a:ext uri="{FF2B5EF4-FFF2-40B4-BE49-F238E27FC236}">
                <a16:creationId xmlns:a16="http://schemas.microsoft.com/office/drawing/2014/main" id="{16FE0568-E5C4-0A2A-F9E6-366E8D0B8217}"/>
              </a:ext>
            </a:extLst>
          </p:cNvPr>
          <p:cNvPicPr>
            <a:picLocks noChangeAspect="1"/>
          </p:cNvPicPr>
          <p:nvPr/>
        </p:nvPicPr>
        <p:blipFill rotWithShape="1">
          <a:blip r:embed="rId2"/>
          <a:srcRect r="66550" b="50000"/>
          <a:stretch/>
        </p:blipFill>
        <p:spPr>
          <a:xfrm>
            <a:off x="898357" y="1892969"/>
            <a:ext cx="2530643" cy="2659922"/>
          </a:xfrm>
          <a:prstGeom prst="rect">
            <a:avLst/>
          </a:prstGeom>
        </p:spPr>
      </p:pic>
      <p:pic>
        <p:nvPicPr>
          <p:cNvPr id="8" name="Picture 7">
            <a:extLst>
              <a:ext uri="{FF2B5EF4-FFF2-40B4-BE49-F238E27FC236}">
                <a16:creationId xmlns:a16="http://schemas.microsoft.com/office/drawing/2014/main" id="{821B02F4-275B-7F55-2934-F6BEAED3A03A}"/>
              </a:ext>
            </a:extLst>
          </p:cNvPr>
          <p:cNvPicPr>
            <a:picLocks noChangeAspect="1"/>
          </p:cNvPicPr>
          <p:nvPr/>
        </p:nvPicPr>
        <p:blipFill rotWithShape="1">
          <a:blip r:embed="rId3"/>
          <a:srcRect r="66316" b="50000"/>
          <a:stretch/>
        </p:blipFill>
        <p:spPr>
          <a:xfrm>
            <a:off x="3649580" y="2005264"/>
            <a:ext cx="2310063" cy="2435332"/>
          </a:xfrm>
          <a:prstGeom prst="rect">
            <a:avLst/>
          </a:prstGeom>
        </p:spPr>
      </p:pic>
      <p:sp>
        <p:nvSpPr>
          <p:cNvPr id="12" name="TextBox 11">
            <a:extLst>
              <a:ext uri="{FF2B5EF4-FFF2-40B4-BE49-F238E27FC236}">
                <a16:creationId xmlns:a16="http://schemas.microsoft.com/office/drawing/2014/main" id="{735630D7-AB53-44F6-3A44-8892F855AA1F}"/>
              </a:ext>
            </a:extLst>
          </p:cNvPr>
          <p:cNvSpPr txBox="1"/>
          <p:nvPr/>
        </p:nvSpPr>
        <p:spPr>
          <a:xfrm rot="10800000">
            <a:off x="1901523" y="5136539"/>
            <a:ext cx="2275839" cy="45719"/>
          </a:xfrm>
          <a:prstGeom prst="rect">
            <a:avLst/>
          </a:prstGeom>
          <a:noFill/>
        </p:spPr>
        <p:txBody>
          <a:bodyPr wrap="square" rtlCol="0">
            <a:spAutoFit/>
          </a:bodyPr>
          <a:lstStyle/>
          <a:p>
            <a:endParaRPr lang="en-IN" dirty="0"/>
          </a:p>
        </p:txBody>
      </p:sp>
      <p:sp>
        <p:nvSpPr>
          <p:cNvPr id="14" name="Rectangle 2">
            <a:extLst>
              <a:ext uri="{FF2B5EF4-FFF2-40B4-BE49-F238E27FC236}">
                <a16:creationId xmlns:a16="http://schemas.microsoft.com/office/drawing/2014/main" id="{31434396-E144-3E24-7263-346E715C4335}"/>
              </a:ext>
            </a:extLst>
          </p:cNvPr>
          <p:cNvSpPr>
            <a:spLocks noChangeArrowheads="1"/>
          </p:cNvSpPr>
          <p:nvPr/>
        </p:nvSpPr>
        <p:spPr bwMode="auto">
          <a:xfrm rot="10800000" flipV="1">
            <a:off x="1219199" y="4817989"/>
            <a:ext cx="42671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Mean Interest Rate:</a:t>
            </a:r>
            <a:r>
              <a:rPr kumimoji="0" lang="en-US" altLang="en-US" sz="1800" b="0" i="0" u="none" strike="noStrike" cap="none" normalizeH="0" baseline="0" dirty="0">
                <a:ln>
                  <a:noFill/>
                </a:ln>
                <a:solidFill>
                  <a:schemeClr val="tx1"/>
                </a:solidFill>
                <a:effectLst/>
                <a:latin typeface="Arial" panose="020B0604020202020204" pitchFamily="34" charset="0"/>
              </a:rPr>
              <a:t> The average interest rate is around 11%.</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Range:</a:t>
            </a:r>
            <a:r>
              <a:rPr kumimoji="0" lang="en-US" altLang="en-US" sz="1800" b="0" i="0" u="none" strike="noStrike" cap="none" normalizeH="0" baseline="0" dirty="0">
                <a:ln>
                  <a:noFill/>
                </a:ln>
                <a:solidFill>
                  <a:schemeClr val="tx1"/>
                </a:solidFill>
                <a:effectLst/>
                <a:latin typeface="Arial" panose="020B0604020202020204" pitchFamily="34" charset="0"/>
              </a:rPr>
              <a:t> Interest rates range from 5% to 23%, with some potential outliers at the upper end.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Distribution:</a:t>
            </a:r>
            <a:r>
              <a:rPr kumimoji="0" lang="en-US" altLang="en-US" sz="1800" b="0" i="0" u="none" strike="noStrike" cap="none" normalizeH="0" baseline="0" dirty="0">
                <a:ln>
                  <a:noFill/>
                </a:ln>
                <a:solidFill>
                  <a:schemeClr val="tx1"/>
                </a:solidFill>
                <a:effectLst/>
                <a:latin typeface="Arial" panose="020B0604020202020204" pitchFamily="34" charset="0"/>
              </a:rPr>
              <a:t> The histogram suggests a relatively normal distribution, with some variation in interest rates. </a:t>
            </a:r>
          </a:p>
        </p:txBody>
      </p:sp>
    </p:spTree>
    <p:extLst>
      <p:ext uri="{BB962C8B-B14F-4D97-AF65-F5344CB8AC3E}">
        <p14:creationId xmlns:p14="http://schemas.microsoft.com/office/powerpoint/2010/main" val="935516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BBF78E-9FE2-043D-8214-6D47FF6D66C3}"/>
              </a:ext>
            </a:extLst>
          </p:cNvPr>
          <p:cNvSpPr txBox="1"/>
          <p:nvPr/>
        </p:nvSpPr>
        <p:spPr>
          <a:xfrm>
            <a:off x="786063" y="994611"/>
            <a:ext cx="5566611" cy="615553"/>
          </a:xfrm>
          <a:prstGeom prst="rect">
            <a:avLst/>
          </a:prstGeom>
          <a:noFill/>
        </p:spPr>
        <p:txBody>
          <a:bodyPr wrap="square" rtlCol="0">
            <a:spAutoFit/>
          </a:bodyPr>
          <a:lstStyle/>
          <a:p>
            <a:r>
              <a:rPr lang="en-IN" sz="2000" b="1" i="0" dirty="0">
                <a:solidFill>
                  <a:schemeClr val="accent5">
                    <a:lumMod val="50000"/>
                  </a:schemeClr>
                </a:solidFill>
                <a:effectLst/>
                <a:highlight>
                  <a:srgbClr val="FFFFFF"/>
                </a:highlight>
                <a:latin typeface="Roboto" panose="02000000000000000000" pitchFamily="2" charset="0"/>
              </a:rPr>
              <a:t>Univariate Analysis on Categorical Columns</a:t>
            </a:r>
          </a:p>
          <a:p>
            <a:endParaRPr lang="en-IN" dirty="0"/>
          </a:p>
        </p:txBody>
      </p:sp>
      <p:pic>
        <p:nvPicPr>
          <p:cNvPr id="6" name="Picture 5">
            <a:extLst>
              <a:ext uri="{FF2B5EF4-FFF2-40B4-BE49-F238E27FC236}">
                <a16:creationId xmlns:a16="http://schemas.microsoft.com/office/drawing/2014/main" id="{DA89EFC2-A2E9-E794-CB38-3573AC8906C3}"/>
              </a:ext>
            </a:extLst>
          </p:cNvPr>
          <p:cNvPicPr>
            <a:picLocks noChangeAspect="1"/>
          </p:cNvPicPr>
          <p:nvPr/>
        </p:nvPicPr>
        <p:blipFill rotWithShape="1">
          <a:blip r:embed="rId2"/>
          <a:srcRect r="52047" b="15796"/>
          <a:stretch/>
        </p:blipFill>
        <p:spPr>
          <a:xfrm>
            <a:off x="930442" y="1704724"/>
            <a:ext cx="4620125" cy="3035718"/>
          </a:xfrm>
          <a:prstGeom prst="rect">
            <a:avLst/>
          </a:prstGeom>
        </p:spPr>
      </p:pic>
      <p:sp>
        <p:nvSpPr>
          <p:cNvPr id="8" name="TextBox 7">
            <a:extLst>
              <a:ext uri="{FF2B5EF4-FFF2-40B4-BE49-F238E27FC236}">
                <a16:creationId xmlns:a16="http://schemas.microsoft.com/office/drawing/2014/main" id="{53E66E22-6992-45BD-75D7-B60BED492E27}"/>
              </a:ext>
            </a:extLst>
          </p:cNvPr>
          <p:cNvSpPr txBox="1"/>
          <p:nvPr/>
        </p:nvSpPr>
        <p:spPr>
          <a:xfrm>
            <a:off x="545430" y="4953000"/>
            <a:ext cx="6015791" cy="4247317"/>
          </a:xfrm>
          <a:prstGeom prst="rect">
            <a:avLst/>
          </a:prstGeom>
          <a:noFill/>
        </p:spPr>
        <p:txBody>
          <a:bodyPr wrap="square" rtlCol="0">
            <a:spAutoFit/>
          </a:bodyPr>
          <a:lstStyle/>
          <a:p>
            <a:pPr algn="l"/>
            <a:r>
              <a:rPr lang="en-US" sz="1800" b="0" i="0" dirty="0">
                <a:solidFill>
                  <a:srgbClr val="7030A0"/>
                </a:solidFill>
                <a:effectLst/>
                <a:highlight>
                  <a:srgbClr val="FFFFFF"/>
                </a:highlight>
                <a:latin typeface="Roboto" panose="02000000000000000000" pitchFamily="2" charset="0"/>
              </a:rPr>
              <a:t>OBSERVATIONS:</a:t>
            </a:r>
          </a:p>
          <a:p>
            <a:pPr algn="l"/>
            <a:endParaRPr lang="en-US" sz="1800" b="0" i="0" dirty="0">
              <a:solidFill>
                <a:srgbClr val="212121"/>
              </a:solidFill>
              <a:effectLst/>
              <a:highlight>
                <a:srgbClr val="FFFFFF"/>
              </a:highlight>
              <a:latin typeface="Roboto" panose="02000000000000000000" pitchFamily="2" charset="0"/>
            </a:endParaRPr>
          </a:p>
          <a:p>
            <a:pPr algn="l"/>
            <a:r>
              <a:rPr lang="en-US" sz="1800" b="0" i="0" dirty="0">
                <a:solidFill>
                  <a:srgbClr val="0070C0"/>
                </a:solidFill>
                <a:effectLst/>
                <a:highlight>
                  <a:srgbClr val="FFFFFF"/>
                </a:highlight>
                <a:latin typeface="Roboto" panose="02000000000000000000" pitchFamily="2" charset="0"/>
              </a:rPr>
              <a:t>person_home_ownership:</a:t>
            </a:r>
          </a:p>
          <a:p>
            <a:pPr algn="l"/>
            <a:r>
              <a:rPr lang="en-US" sz="1800" b="0" i="0" dirty="0">
                <a:solidFill>
                  <a:srgbClr val="212121"/>
                </a:solidFill>
                <a:effectLst/>
                <a:highlight>
                  <a:srgbClr val="FFFFFF"/>
                </a:highlight>
                <a:latin typeface="Roboto" panose="02000000000000000000" pitchFamily="2" charset="0"/>
              </a:rPr>
              <a:t>Majority of loan applicants (approximately 50.52%) are renters, followed by individuals with mortgages (41.24%). Only a small percentage of applicants own their homes (7.91%), while others fall into the "OTHER" category (0.33%).</a:t>
            </a:r>
          </a:p>
          <a:p>
            <a:pPr algn="l"/>
            <a:endParaRPr lang="en-US" sz="1800" b="0" i="0" dirty="0">
              <a:solidFill>
                <a:srgbClr val="212121"/>
              </a:solidFill>
              <a:effectLst/>
              <a:highlight>
                <a:srgbClr val="FFFFFF"/>
              </a:highlight>
              <a:latin typeface="Roboto" panose="02000000000000000000" pitchFamily="2" charset="0"/>
            </a:endParaRPr>
          </a:p>
          <a:p>
            <a:pPr algn="l"/>
            <a:r>
              <a:rPr lang="en-US" sz="1800" b="0" i="0" dirty="0">
                <a:solidFill>
                  <a:srgbClr val="0070C0"/>
                </a:solidFill>
                <a:effectLst/>
                <a:highlight>
                  <a:srgbClr val="FFFFFF"/>
                </a:highlight>
                <a:latin typeface="Roboto" panose="02000000000000000000" pitchFamily="2" charset="0"/>
              </a:rPr>
              <a:t>loan_intent:</a:t>
            </a:r>
          </a:p>
          <a:p>
            <a:pPr algn="l"/>
            <a:r>
              <a:rPr lang="en-US" sz="1800" b="0" i="0" dirty="0">
                <a:solidFill>
                  <a:srgbClr val="212121"/>
                </a:solidFill>
                <a:effectLst/>
                <a:highlight>
                  <a:srgbClr val="FFFFFF"/>
                </a:highlight>
                <a:latin typeface="Roboto" panose="02000000000000000000" pitchFamily="2" charset="0"/>
              </a:rPr>
              <a:t>The most common loan intent is for education purposes (19.78%), followed by medical (18.64%) and venture (17.53%) purposes. Personal loans (16.96%) and debt consolidation (16.01%) are also popular intents, while home improvement loans (11.09%) are less frequent</a:t>
            </a:r>
            <a:r>
              <a:rPr lang="en-US" b="0" i="0" dirty="0">
                <a:solidFill>
                  <a:srgbClr val="212121"/>
                </a:solidFill>
                <a:effectLst/>
                <a:highlight>
                  <a:srgbClr val="FFFFFF"/>
                </a:highlight>
                <a:latin typeface="Roboto" panose="02000000000000000000" pitchFamily="2" charset="0"/>
              </a:rPr>
              <a:t>.</a:t>
            </a:r>
          </a:p>
        </p:txBody>
      </p:sp>
    </p:spTree>
    <p:extLst>
      <p:ext uri="{BB962C8B-B14F-4D97-AF65-F5344CB8AC3E}">
        <p14:creationId xmlns:p14="http://schemas.microsoft.com/office/powerpoint/2010/main" val="930182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351D14-0DA2-C0BF-AED7-0E9A76779975}"/>
              </a:ext>
            </a:extLst>
          </p:cNvPr>
          <p:cNvPicPr>
            <a:picLocks noChangeAspect="1"/>
          </p:cNvPicPr>
          <p:nvPr/>
        </p:nvPicPr>
        <p:blipFill rotWithShape="1">
          <a:blip r:embed="rId2"/>
          <a:srcRect l="6082" r="50877" b="13619"/>
          <a:stretch/>
        </p:blipFill>
        <p:spPr>
          <a:xfrm>
            <a:off x="818146" y="822660"/>
            <a:ext cx="4908885" cy="3332246"/>
          </a:xfrm>
          <a:prstGeom prst="rect">
            <a:avLst/>
          </a:prstGeom>
        </p:spPr>
      </p:pic>
      <p:sp>
        <p:nvSpPr>
          <p:cNvPr id="5" name="TextBox 4">
            <a:extLst>
              <a:ext uri="{FF2B5EF4-FFF2-40B4-BE49-F238E27FC236}">
                <a16:creationId xmlns:a16="http://schemas.microsoft.com/office/drawing/2014/main" id="{E6BF614F-AA05-90C1-2820-A01F05D05E4E}"/>
              </a:ext>
            </a:extLst>
          </p:cNvPr>
          <p:cNvSpPr txBox="1"/>
          <p:nvPr/>
        </p:nvSpPr>
        <p:spPr>
          <a:xfrm>
            <a:off x="561474" y="4588043"/>
            <a:ext cx="6047873" cy="3416320"/>
          </a:xfrm>
          <a:prstGeom prst="rect">
            <a:avLst/>
          </a:prstGeom>
          <a:noFill/>
        </p:spPr>
        <p:txBody>
          <a:bodyPr wrap="square" rtlCol="0">
            <a:spAutoFit/>
          </a:bodyPr>
          <a:lstStyle/>
          <a:p>
            <a:pPr algn="l"/>
            <a:r>
              <a:rPr lang="en-US" sz="1800" b="1" i="0" dirty="0">
                <a:solidFill>
                  <a:srgbClr val="0070C0"/>
                </a:solidFill>
                <a:effectLst/>
                <a:highlight>
                  <a:srgbClr val="FFFFFF"/>
                </a:highlight>
                <a:latin typeface="Roboto" panose="02000000000000000000" pitchFamily="2" charset="0"/>
              </a:rPr>
              <a:t>loan_grade:</a:t>
            </a:r>
          </a:p>
          <a:p>
            <a:pPr algn="l"/>
            <a:endParaRPr lang="en-US" sz="1800" b="0" i="0" dirty="0">
              <a:solidFill>
                <a:srgbClr val="212121"/>
              </a:solidFill>
              <a:effectLst/>
              <a:highlight>
                <a:srgbClr val="FFFFFF"/>
              </a:highlight>
              <a:latin typeface="Roboto" panose="02000000000000000000" pitchFamily="2" charset="0"/>
            </a:endParaRPr>
          </a:p>
          <a:p>
            <a:pPr algn="l"/>
            <a:r>
              <a:rPr lang="en-US" sz="1800" b="0" i="0" dirty="0">
                <a:solidFill>
                  <a:srgbClr val="212121"/>
                </a:solidFill>
                <a:effectLst/>
                <a:highlight>
                  <a:srgbClr val="FFFFFF"/>
                </a:highlight>
                <a:latin typeface="Roboto" panose="02000000000000000000" pitchFamily="2" charset="0"/>
              </a:rPr>
              <a:t>The majority of loans are assigned grade A (33.02%), indicating lower risk. Grades B and C follow, representing 32.04% and 19.86% of loans, respectively. Grades D, E, F, and G have progressively lower proportions, indicating higher risk loans.</a:t>
            </a:r>
          </a:p>
          <a:p>
            <a:pPr algn="l"/>
            <a:endParaRPr lang="en-US" sz="1800" b="0" i="0" dirty="0">
              <a:solidFill>
                <a:srgbClr val="212121"/>
              </a:solidFill>
              <a:effectLst/>
              <a:highlight>
                <a:srgbClr val="FFFFFF"/>
              </a:highlight>
              <a:latin typeface="Roboto" panose="02000000000000000000" pitchFamily="2" charset="0"/>
            </a:endParaRPr>
          </a:p>
          <a:p>
            <a:pPr algn="l"/>
            <a:r>
              <a:rPr lang="en-US" sz="1800" b="1" i="0" dirty="0">
                <a:solidFill>
                  <a:srgbClr val="0070C0"/>
                </a:solidFill>
                <a:effectLst/>
                <a:highlight>
                  <a:srgbClr val="FFFFFF"/>
                </a:highlight>
                <a:latin typeface="Roboto" panose="02000000000000000000" pitchFamily="2" charset="0"/>
              </a:rPr>
              <a:t>cb_person_default_on_file:</a:t>
            </a:r>
          </a:p>
          <a:p>
            <a:pPr algn="l"/>
            <a:r>
              <a:rPr lang="en-US" sz="1800" b="0" i="0" dirty="0">
                <a:solidFill>
                  <a:srgbClr val="212121"/>
                </a:solidFill>
                <a:effectLst/>
                <a:highlight>
                  <a:srgbClr val="FFFFFF"/>
                </a:highlight>
                <a:latin typeface="Roboto" panose="02000000000000000000" pitchFamily="2" charset="0"/>
              </a:rPr>
              <a:t>Most loan applicants (82.32%) do not have a history of defaulting on loans (denoted by 'N'). A smaller proportion (17.68%) have a history of defaulting (denoted by 'Y').</a:t>
            </a:r>
          </a:p>
        </p:txBody>
      </p:sp>
    </p:spTree>
    <p:extLst>
      <p:ext uri="{BB962C8B-B14F-4D97-AF65-F5344CB8AC3E}">
        <p14:creationId xmlns:p14="http://schemas.microsoft.com/office/powerpoint/2010/main" val="156950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FAA7-29A1-B938-7FA2-DF6A94BB7C64}"/>
              </a:ext>
            </a:extLst>
          </p:cNvPr>
          <p:cNvPicPr>
            <a:picLocks noChangeAspect="1"/>
          </p:cNvPicPr>
          <p:nvPr/>
        </p:nvPicPr>
        <p:blipFill rotWithShape="1">
          <a:blip r:embed="rId2"/>
          <a:srcRect l="7486" t="54261" r="51812"/>
          <a:stretch/>
        </p:blipFill>
        <p:spPr>
          <a:xfrm>
            <a:off x="398420" y="971127"/>
            <a:ext cx="5671511" cy="1860633"/>
          </a:xfrm>
          <a:prstGeom prst="rect">
            <a:avLst/>
          </a:prstGeom>
        </p:spPr>
      </p:pic>
      <p:sp>
        <p:nvSpPr>
          <p:cNvPr id="4" name="TextBox 3">
            <a:extLst>
              <a:ext uri="{FF2B5EF4-FFF2-40B4-BE49-F238E27FC236}">
                <a16:creationId xmlns:a16="http://schemas.microsoft.com/office/drawing/2014/main" id="{03BEBB4A-2D38-302C-E298-CA852B61BC32}"/>
              </a:ext>
            </a:extLst>
          </p:cNvPr>
          <p:cNvSpPr txBox="1"/>
          <p:nvPr/>
        </p:nvSpPr>
        <p:spPr>
          <a:xfrm>
            <a:off x="946483" y="2983832"/>
            <a:ext cx="5422233" cy="1692771"/>
          </a:xfrm>
          <a:prstGeom prst="rect">
            <a:avLst/>
          </a:prstGeom>
          <a:noFill/>
        </p:spPr>
        <p:txBody>
          <a:bodyPr wrap="square" rtlCol="0">
            <a:spAutoFit/>
          </a:bodyPr>
          <a:lstStyle/>
          <a:p>
            <a:pPr algn="l"/>
            <a:r>
              <a:rPr lang="en-US" sz="1800" b="1" i="0" dirty="0">
                <a:solidFill>
                  <a:srgbClr val="0070C0"/>
                </a:solidFill>
                <a:effectLst/>
                <a:highlight>
                  <a:srgbClr val="FFFFFF"/>
                </a:highlight>
                <a:latin typeface="Roboto" panose="02000000000000000000" pitchFamily="2" charset="0"/>
              </a:rPr>
              <a:t>loan_status:</a:t>
            </a:r>
          </a:p>
          <a:p>
            <a:pPr algn="l"/>
            <a:r>
              <a:rPr lang="en-US" sz="1800" b="0" i="0" dirty="0">
                <a:solidFill>
                  <a:srgbClr val="212121"/>
                </a:solidFill>
                <a:effectLst/>
                <a:highlight>
                  <a:srgbClr val="FFFFFF"/>
                </a:highlight>
                <a:latin typeface="Roboto" panose="02000000000000000000" pitchFamily="2" charset="0"/>
              </a:rPr>
              <a:t>The dataset contains both defaulted (21.87%) and non-defaulted (78.13%) loans. This indicates that approximately 22% of the loans in the dataset have defaulted.</a:t>
            </a:r>
          </a:p>
          <a:p>
            <a:endParaRPr lang="en-IN" dirty="0"/>
          </a:p>
        </p:txBody>
      </p:sp>
      <p:sp>
        <p:nvSpPr>
          <p:cNvPr id="7" name="TextBox 6">
            <a:extLst>
              <a:ext uri="{FF2B5EF4-FFF2-40B4-BE49-F238E27FC236}">
                <a16:creationId xmlns:a16="http://schemas.microsoft.com/office/drawing/2014/main" id="{FFFE0AB1-0EE7-83A7-BFF2-450A9DA36E57}"/>
              </a:ext>
            </a:extLst>
          </p:cNvPr>
          <p:cNvSpPr txBox="1"/>
          <p:nvPr/>
        </p:nvSpPr>
        <p:spPr>
          <a:xfrm>
            <a:off x="946483" y="4953000"/>
            <a:ext cx="3801980" cy="461665"/>
          </a:xfrm>
          <a:prstGeom prst="rect">
            <a:avLst/>
          </a:prstGeom>
          <a:noFill/>
        </p:spPr>
        <p:txBody>
          <a:bodyPr wrap="square" rtlCol="0">
            <a:spAutoFit/>
          </a:bodyPr>
          <a:lstStyle/>
          <a:p>
            <a:pPr algn="l"/>
            <a:r>
              <a:rPr lang="en-IN" sz="2400" b="1" i="0" dirty="0">
                <a:solidFill>
                  <a:srgbClr val="002060"/>
                </a:solidFill>
                <a:effectLst/>
                <a:highlight>
                  <a:srgbClr val="FFFFFF"/>
                </a:highlight>
                <a:latin typeface="Roboto" panose="02000000000000000000" pitchFamily="2" charset="0"/>
              </a:rPr>
              <a:t>Bivariate Analysis</a:t>
            </a:r>
          </a:p>
        </p:txBody>
      </p:sp>
      <p:sp>
        <p:nvSpPr>
          <p:cNvPr id="9" name="TextBox 8">
            <a:extLst>
              <a:ext uri="{FF2B5EF4-FFF2-40B4-BE49-F238E27FC236}">
                <a16:creationId xmlns:a16="http://schemas.microsoft.com/office/drawing/2014/main" id="{67A1D7F9-F9FD-F69F-6E61-8CC508E21432}"/>
              </a:ext>
            </a:extLst>
          </p:cNvPr>
          <p:cNvSpPr txBox="1"/>
          <p:nvPr/>
        </p:nvSpPr>
        <p:spPr>
          <a:xfrm>
            <a:off x="946483" y="5414210"/>
            <a:ext cx="3801980" cy="400110"/>
          </a:xfrm>
          <a:prstGeom prst="rect">
            <a:avLst/>
          </a:prstGeom>
          <a:noFill/>
        </p:spPr>
        <p:txBody>
          <a:bodyPr wrap="square" rtlCol="0">
            <a:spAutoFit/>
          </a:bodyPr>
          <a:lstStyle/>
          <a:p>
            <a:r>
              <a:rPr lang="en-IN" sz="2000" b="1" dirty="0">
                <a:solidFill>
                  <a:srgbClr val="002060"/>
                </a:solidFill>
              </a:rPr>
              <a:t>Correlation Matrix</a:t>
            </a:r>
            <a:r>
              <a:rPr lang="en-IN" b="1" dirty="0">
                <a:solidFill>
                  <a:srgbClr val="002060"/>
                </a:solidFill>
              </a:rPr>
              <a:t>:</a:t>
            </a:r>
          </a:p>
        </p:txBody>
      </p:sp>
      <p:pic>
        <p:nvPicPr>
          <p:cNvPr id="11" name="Picture 10">
            <a:extLst>
              <a:ext uri="{FF2B5EF4-FFF2-40B4-BE49-F238E27FC236}">
                <a16:creationId xmlns:a16="http://schemas.microsoft.com/office/drawing/2014/main" id="{C3D6E855-96DA-70D4-8E74-E20D38C1CA59}"/>
              </a:ext>
            </a:extLst>
          </p:cNvPr>
          <p:cNvPicPr>
            <a:picLocks noChangeAspect="1"/>
          </p:cNvPicPr>
          <p:nvPr/>
        </p:nvPicPr>
        <p:blipFill rotWithShape="1">
          <a:blip r:embed="rId3"/>
          <a:srcRect r="42487"/>
          <a:stretch/>
        </p:blipFill>
        <p:spPr>
          <a:xfrm>
            <a:off x="593558" y="5875420"/>
            <a:ext cx="5476373" cy="3188369"/>
          </a:xfrm>
          <a:prstGeom prst="rect">
            <a:avLst/>
          </a:prstGeom>
        </p:spPr>
      </p:pic>
    </p:spTree>
    <p:extLst>
      <p:ext uri="{BB962C8B-B14F-4D97-AF65-F5344CB8AC3E}">
        <p14:creationId xmlns:p14="http://schemas.microsoft.com/office/powerpoint/2010/main" val="3708848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50CAD9-4173-614D-4C24-B9A254ED0262}"/>
              </a:ext>
            </a:extLst>
          </p:cNvPr>
          <p:cNvSpPr txBox="1"/>
          <p:nvPr/>
        </p:nvSpPr>
        <p:spPr>
          <a:xfrm>
            <a:off x="569492" y="378309"/>
            <a:ext cx="2125581" cy="1015663"/>
          </a:xfrm>
          <a:prstGeom prst="rect">
            <a:avLst/>
          </a:prstGeom>
          <a:noFill/>
        </p:spPr>
        <p:txBody>
          <a:bodyPr wrap="square" rtlCol="0">
            <a:spAutoFit/>
          </a:bodyPr>
          <a:lstStyle/>
          <a:p>
            <a:r>
              <a:rPr lang="en-IN" sz="2000" b="1" dirty="0">
                <a:solidFill>
                  <a:srgbClr val="7030A0"/>
                </a:solidFill>
              </a:rPr>
              <a:t>Observations</a:t>
            </a:r>
          </a:p>
          <a:p>
            <a:endParaRPr lang="en-IN" sz="2000" dirty="0"/>
          </a:p>
          <a:p>
            <a:endParaRPr lang="en-IN" sz="2000" dirty="0"/>
          </a:p>
        </p:txBody>
      </p:sp>
      <p:sp>
        <p:nvSpPr>
          <p:cNvPr id="4" name="Rectangle 1">
            <a:extLst>
              <a:ext uri="{FF2B5EF4-FFF2-40B4-BE49-F238E27FC236}">
                <a16:creationId xmlns:a16="http://schemas.microsoft.com/office/drawing/2014/main" id="{7FCCFE97-249B-CCAD-212D-22DB16E6FD67}"/>
              </a:ext>
            </a:extLst>
          </p:cNvPr>
          <p:cNvSpPr>
            <a:spLocks noChangeArrowheads="1"/>
          </p:cNvSpPr>
          <p:nvPr/>
        </p:nvSpPr>
        <p:spPr bwMode="auto">
          <a:xfrm>
            <a:off x="569494" y="886141"/>
            <a:ext cx="5719014" cy="84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70C0"/>
                </a:solidFill>
                <a:effectLst/>
                <a:latin typeface="Arial" panose="020B0604020202020204" pitchFamily="34" charset="0"/>
              </a:rPr>
              <a:t>High Correlation Between 'person_age' and 'cb_person_cred_hist_length</a:t>
            </a:r>
            <a:r>
              <a:rPr kumimoji="0" lang="en-US" altLang="en-US" sz="18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Correlation coefficient: 0.86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Observation: Older individuals tend to have longer credit histories.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70C0"/>
                </a:solidFill>
                <a:effectLst/>
                <a:latin typeface="Arial" panose="020B0604020202020204" pitchFamily="34" charset="0"/>
              </a:rPr>
              <a:t>Moderate Correlation Between 'loan_amnt' and 'loan_percent_income’: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Correlation coefficient: 0.57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Observation: Higher loan amounts generally constitute a larger percentage of the applicant's income.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70C0"/>
                </a:solidFill>
                <a:effectLst/>
                <a:latin typeface="Arial" panose="020B0604020202020204" pitchFamily="34" charset="0"/>
              </a:rPr>
              <a:t>Moderate Correlation Between 'person_income' and 'loan_amnt’: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Correlation coefficient: 0.27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Observation: Higher income individuals tend to apply for larger loan amounts.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70C0"/>
                </a:solidFill>
                <a:effectLst/>
                <a:latin typeface="Arial" panose="020B0604020202020204" pitchFamily="34" charset="0"/>
              </a:rPr>
              <a:t>Moderate Negative Correlation Between 'person_income' and 'loan_percent_income’: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Correlation coefficient: -0.25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Observation: As the income of individuals increases, the percentage of income taken up by the loan amount decreases.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4143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7772B4-C774-3AE5-8FA7-5FBEE751E60F}"/>
              </a:ext>
            </a:extLst>
          </p:cNvPr>
          <p:cNvSpPr txBox="1"/>
          <p:nvPr/>
        </p:nvSpPr>
        <p:spPr>
          <a:xfrm>
            <a:off x="786063" y="898357"/>
            <a:ext cx="4138863" cy="400110"/>
          </a:xfrm>
          <a:prstGeom prst="rect">
            <a:avLst/>
          </a:prstGeom>
          <a:noFill/>
        </p:spPr>
        <p:txBody>
          <a:bodyPr wrap="square" rtlCol="0">
            <a:spAutoFit/>
          </a:bodyPr>
          <a:lstStyle/>
          <a:p>
            <a:r>
              <a:rPr lang="en-IN" sz="2000" dirty="0"/>
              <a:t>Group By</a:t>
            </a:r>
          </a:p>
        </p:txBody>
      </p:sp>
      <p:pic>
        <p:nvPicPr>
          <p:cNvPr id="4" name="Picture 3">
            <a:extLst>
              <a:ext uri="{FF2B5EF4-FFF2-40B4-BE49-F238E27FC236}">
                <a16:creationId xmlns:a16="http://schemas.microsoft.com/office/drawing/2014/main" id="{62F86E33-CD22-EAB8-E8A8-1701B4BCDD27}"/>
              </a:ext>
            </a:extLst>
          </p:cNvPr>
          <p:cNvPicPr>
            <a:picLocks noChangeAspect="1"/>
          </p:cNvPicPr>
          <p:nvPr/>
        </p:nvPicPr>
        <p:blipFill rotWithShape="1">
          <a:blip r:embed="rId2"/>
          <a:srcRect l="4455" t="27648" r="56959" b="19816"/>
          <a:stretch/>
        </p:blipFill>
        <p:spPr>
          <a:xfrm>
            <a:off x="786063" y="1427749"/>
            <a:ext cx="5390147" cy="6785808"/>
          </a:xfrm>
          <a:prstGeom prst="rect">
            <a:avLst/>
          </a:prstGeom>
        </p:spPr>
      </p:pic>
    </p:spTree>
    <p:extLst>
      <p:ext uri="{BB962C8B-B14F-4D97-AF65-F5344CB8AC3E}">
        <p14:creationId xmlns:p14="http://schemas.microsoft.com/office/powerpoint/2010/main" val="186807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53DDD-4479-BAFD-64EB-D5BB30F800BF}"/>
              </a:ext>
            </a:extLst>
          </p:cNvPr>
          <p:cNvSpPr txBox="1"/>
          <p:nvPr/>
        </p:nvSpPr>
        <p:spPr>
          <a:xfrm>
            <a:off x="737937" y="914400"/>
            <a:ext cx="5502442" cy="7848302"/>
          </a:xfrm>
          <a:prstGeom prst="rect">
            <a:avLst/>
          </a:prstGeom>
          <a:noFill/>
        </p:spPr>
        <p:txBody>
          <a:bodyPr wrap="square" rtlCol="0">
            <a:spAutoFit/>
          </a:bodyPr>
          <a:lstStyle/>
          <a:p>
            <a:r>
              <a:rPr lang="en-US" sz="1800" b="1" dirty="0">
                <a:solidFill>
                  <a:srgbClr val="7030A0"/>
                </a:solidFill>
              </a:rPr>
              <a:t>Observations Based on Loan Status:</a:t>
            </a:r>
          </a:p>
          <a:p>
            <a:endParaRPr lang="en-US" sz="1800" b="1" dirty="0"/>
          </a:p>
          <a:p>
            <a:pPr>
              <a:buFont typeface="+mj-lt"/>
              <a:buAutoNum type="arabicPeriod"/>
            </a:pPr>
            <a:r>
              <a:rPr lang="en-US" sz="1800" b="1" dirty="0">
                <a:solidFill>
                  <a:srgbClr val="0070C0"/>
                </a:solidFill>
              </a:rPr>
              <a:t>Average Age by Loan Status:</a:t>
            </a:r>
          </a:p>
          <a:p>
            <a:pPr>
              <a:buFont typeface="+mj-lt"/>
              <a:buAutoNum type="arabicPeriod"/>
            </a:pPr>
            <a:endParaRPr lang="en-US" sz="1800" dirty="0"/>
          </a:p>
          <a:p>
            <a:pPr marL="742950" lvl="1" indent="-285750">
              <a:buFont typeface="+mj-lt"/>
              <a:buAutoNum type="arabicPeriod"/>
            </a:pPr>
            <a:r>
              <a:rPr lang="en-US" sz="1800" b="1" dirty="0"/>
              <a:t>Approved (0):</a:t>
            </a:r>
            <a:r>
              <a:rPr lang="en-US" sz="1800" dirty="0"/>
              <a:t> 27.82 years</a:t>
            </a:r>
          </a:p>
          <a:p>
            <a:pPr marL="742950" lvl="1" indent="-285750">
              <a:buFont typeface="+mj-lt"/>
              <a:buAutoNum type="arabicPeriod"/>
            </a:pPr>
            <a:r>
              <a:rPr lang="en-US" sz="1800" b="1" dirty="0"/>
              <a:t>Not Approved (1):</a:t>
            </a:r>
            <a:r>
              <a:rPr lang="en-US" sz="1800" dirty="0"/>
              <a:t> 27.47 years</a:t>
            </a:r>
          </a:p>
          <a:p>
            <a:pPr marL="742950" lvl="1" indent="-285750">
              <a:buFont typeface="+mj-lt"/>
              <a:buAutoNum type="arabicPeriod"/>
            </a:pPr>
            <a:r>
              <a:rPr lang="en-US" sz="1800" b="1" dirty="0"/>
              <a:t>Observation:</a:t>
            </a:r>
            <a:r>
              <a:rPr lang="en-US" sz="1800" dirty="0"/>
              <a:t> Loan applicants who got their loans approved tend to be slightly older on average compared to those who did not.</a:t>
            </a:r>
          </a:p>
          <a:p>
            <a:pPr marL="742950" lvl="1" indent="-285750">
              <a:buFont typeface="+mj-lt"/>
              <a:buAutoNum type="arabicPeriod"/>
            </a:pPr>
            <a:endParaRPr lang="en-US" sz="1800" dirty="0"/>
          </a:p>
          <a:p>
            <a:pPr>
              <a:buFont typeface="+mj-lt"/>
              <a:buAutoNum type="arabicPeriod"/>
            </a:pPr>
            <a:r>
              <a:rPr lang="en-US" sz="1800" b="1" dirty="0">
                <a:solidFill>
                  <a:srgbClr val="0070C0"/>
                </a:solidFill>
              </a:rPr>
              <a:t>Average Income by Loan Status:</a:t>
            </a:r>
          </a:p>
          <a:p>
            <a:pPr>
              <a:buFont typeface="+mj-lt"/>
              <a:buAutoNum type="arabicPeriod"/>
            </a:pPr>
            <a:endParaRPr lang="en-US" sz="1800" dirty="0"/>
          </a:p>
          <a:p>
            <a:pPr marL="742950" lvl="1" indent="-285750">
              <a:buFont typeface="+mj-lt"/>
              <a:buAutoNum type="arabicPeriod"/>
            </a:pPr>
            <a:r>
              <a:rPr lang="en-US" sz="1800" b="1" dirty="0"/>
              <a:t>Approved (0):</a:t>
            </a:r>
            <a:r>
              <a:rPr lang="en-US" sz="1800" dirty="0"/>
              <a:t> $70,849.12</a:t>
            </a:r>
          </a:p>
          <a:p>
            <a:pPr marL="742950" lvl="1" indent="-285750">
              <a:buFont typeface="+mj-lt"/>
              <a:buAutoNum type="arabicPeriod"/>
            </a:pPr>
            <a:r>
              <a:rPr lang="en-US" sz="1800" b="1" dirty="0"/>
              <a:t>Not Approved (1):</a:t>
            </a:r>
            <a:r>
              <a:rPr lang="en-US" sz="1800" dirty="0"/>
              <a:t> $49,094.50</a:t>
            </a:r>
          </a:p>
          <a:p>
            <a:pPr marL="742950" lvl="1" indent="-285750">
              <a:buFont typeface="+mj-lt"/>
              <a:buAutoNum type="arabicPeriod"/>
            </a:pPr>
            <a:r>
              <a:rPr lang="en-US" sz="1800" b="1" dirty="0"/>
              <a:t>Observation:</a:t>
            </a:r>
            <a:r>
              <a:rPr lang="en-US" sz="1800" dirty="0"/>
              <a:t> Applicants with higher incomes are more likely to have their loans approved.</a:t>
            </a:r>
          </a:p>
          <a:p>
            <a:pPr marL="742950" lvl="1" indent="-285750">
              <a:buFont typeface="+mj-lt"/>
              <a:buAutoNum type="arabicPeriod"/>
            </a:pPr>
            <a:endParaRPr lang="en-US" sz="1800" dirty="0"/>
          </a:p>
          <a:p>
            <a:pPr>
              <a:buFont typeface="+mj-lt"/>
              <a:buAutoNum type="arabicPeriod"/>
            </a:pPr>
            <a:r>
              <a:rPr lang="en-US" sz="1800" b="1" dirty="0">
                <a:solidFill>
                  <a:srgbClr val="0070C0"/>
                </a:solidFill>
              </a:rPr>
              <a:t>Average Loan Interest Rate by Loan Status:</a:t>
            </a:r>
          </a:p>
          <a:p>
            <a:endParaRPr lang="en-US" sz="1800" dirty="0"/>
          </a:p>
          <a:p>
            <a:pPr marL="742950" lvl="1" indent="-285750">
              <a:buFont typeface="+mj-lt"/>
              <a:buAutoNum type="arabicPeriod"/>
            </a:pPr>
            <a:r>
              <a:rPr lang="en-US" sz="1800" b="1" dirty="0"/>
              <a:t>Approved (0):</a:t>
            </a:r>
            <a:r>
              <a:rPr lang="en-US" sz="1800" dirty="0"/>
              <a:t> 10.49%</a:t>
            </a:r>
          </a:p>
          <a:p>
            <a:pPr marL="742950" lvl="1" indent="-285750">
              <a:buFont typeface="+mj-lt"/>
              <a:buAutoNum type="arabicPeriod"/>
            </a:pPr>
            <a:r>
              <a:rPr lang="en-US" sz="1800" b="1" dirty="0"/>
              <a:t>Not Approved (1):</a:t>
            </a:r>
            <a:r>
              <a:rPr lang="en-US" sz="1800" dirty="0"/>
              <a:t> 12.88%</a:t>
            </a:r>
          </a:p>
          <a:p>
            <a:pPr marL="742950" lvl="1" indent="-285750">
              <a:buFont typeface="+mj-lt"/>
              <a:buAutoNum type="arabicPeriod"/>
            </a:pPr>
            <a:r>
              <a:rPr lang="en-US" sz="1800" b="1" dirty="0"/>
              <a:t>Observation:</a:t>
            </a:r>
            <a:r>
              <a:rPr lang="en-US" sz="1800" dirty="0"/>
              <a:t> Approved loans tend to have lower interest rates compared to loans that were not approved.</a:t>
            </a:r>
          </a:p>
          <a:p>
            <a:r>
              <a:rPr lang="en-US" sz="1800" dirty="0"/>
              <a:t>These observations highlight the key differences in age, income, and interest rates between applicants who got their loans approved and those who did not.</a:t>
            </a:r>
          </a:p>
        </p:txBody>
      </p:sp>
    </p:spTree>
    <p:extLst>
      <p:ext uri="{BB962C8B-B14F-4D97-AF65-F5344CB8AC3E}">
        <p14:creationId xmlns:p14="http://schemas.microsoft.com/office/powerpoint/2010/main" val="274253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0B2CD-2DE3-6616-910C-4E99C59D0748}"/>
              </a:ext>
            </a:extLst>
          </p:cNvPr>
          <p:cNvPicPr>
            <a:picLocks noChangeAspect="1"/>
          </p:cNvPicPr>
          <p:nvPr/>
        </p:nvPicPr>
        <p:blipFill rotWithShape="1">
          <a:blip r:embed="rId2"/>
          <a:srcRect l="26805" t="14713" r="46857" b="46154"/>
          <a:stretch/>
        </p:blipFill>
        <p:spPr>
          <a:xfrm>
            <a:off x="3240505" y="1371598"/>
            <a:ext cx="3176338" cy="3128211"/>
          </a:xfrm>
          <a:prstGeom prst="rect">
            <a:avLst/>
          </a:prstGeom>
        </p:spPr>
      </p:pic>
      <p:pic>
        <p:nvPicPr>
          <p:cNvPr id="7" name="Picture 6">
            <a:extLst>
              <a:ext uri="{FF2B5EF4-FFF2-40B4-BE49-F238E27FC236}">
                <a16:creationId xmlns:a16="http://schemas.microsoft.com/office/drawing/2014/main" id="{1A41E20D-4569-C54B-17A4-6A463745F5FF}"/>
              </a:ext>
            </a:extLst>
          </p:cNvPr>
          <p:cNvPicPr>
            <a:picLocks noChangeAspect="1"/>
          </p:cNvPicPr>
          <p:nvPr/>
        </p:nvPicPr>
        <p:blipFill rotWithShape="1">
          <a:blip r:embed="rId3"/>
          <a:srcRect l="4679" t="43065" r="67485" b="11221"/>
          <a:stretch/>
        </p:blipFill>
        <p:spPr>
          <a:xfrm>
            <a:off x="441157" y="1371599"/>
            <a:ext cx="2988015" cy="3128211"/>
          </a:xfrm>
          <a:prstGeom prst="rect">
            <a:avLst/>
          </a:prstGeom>
        </p:spPr>
      </p:pic>
      <p:sp>
        <p:nvSpPr>
          <p:cNvPr id="9" name="TextBox 8">
            <a:extLst>
              <a:ext uri="{FF2B5EF4-FFF2-40B4-BE49-F238E27FC236}">
                <a16:creationId xmlns:a16="http://schemas.microsoft.com/office/drawing/2014/main" id="{296D939D-58B5-1934-9A6B-30FBF2EFB072}"/>
              </a:ext>
            </a:extLst>
          </p:cNvPr>
          <p:cNvSpPr txBox="1"/>
          <p:nvPr/>
        </p:nvSpPr>
        <p:spPr>
          <a:xfrm>
            <a:off x="673769" y="577515"/>
            <a:ext cx="5390148" cy="400110"/>
          </a:xfrm>
          <a:prstGeom prst="rect">
            <a:avLst/>
          </a:prstGeom>
          <a:noFill/>
        </p:spPr>
        <p:txBody>
          <a:bodyPr wrap="square" rtlCol="0">
            <a:spAutoFit/>
          </a:bodyPr>
          <a:lstStyle/>
          <a:p>
            <a:r>
              <a:rPr lang="en-US" sz="2000" b="1" dirty="0">
                <a:solidFill>
                  <a:srgbClr val="7030A0"/>
                </a:solidFill>
              </a:rPr>
              <a:t>Observations Based on Various Factors:</a:t>
            </a:r>
            <a:endParaRPr lang="en-IN" sz="2000" b="1" dirty="0">
              <a:solidFill>
                <a:srgbClr val="7030A0"/>
              </a:solidFill>
            </a:endParaRPr>
          </a:p>
        </p:txBody>
      </p:sp>
      <p:sp>
        <p:nvSpPr>
          <p:cNvPr id="11" name="TextBox 10">
            <a:extLst>
              <a:ext uri="{FF2B5EF4-FFF2-40B4-BE49-F238E27FC236}">
                <a16:creationId xmlns:a16="http://schemas.microsoft.com/office/drawing/2014/main" id="{D6A99608-E995-25C4-6CF3-D2F07AC0197E}"/>
              </a:ext>
            </a:extLst>
          </p:cNvPr>
          <p:cNvSpPr txBox="1"/>
          <p:nvPr/>
        </p:nvSpPr>
        <p:spPr>
          <a:xfrm>
            <a:off x="673769" y="4953000"/>
            <a:ext cx="5261810" cy="2739211"/>
          </a:xfrm>
          <a:prstGeom prst="rect">
            <a:avLst/>
          </a:prstGeom>
          <a:noFill/>
        </p:spPr>
        <p:txBody>
          <a:bodyPr wrap="square" rtlCol="0">
            <a:spAutoFit/>
          </a:bodyPr>
          <a:lstStyle/>
          <a:p>
            <a:r>
              <a:rPr lang="en-US" sz="1800" b="1" dirty="0">
                <a:solidFill>
                  <a:srgbClr val="0070C0"/>
                </a:solidFill>
              </a:rPr>
              <a:t>Loan Intent by Loan Status:</a:t>
            </a:r>
          </a:p>
          <a:p>
            <a:endParaRPr lang="en-US" sz="1800" dirty="0"/>
          </a:p>
          <a:p>
            <a:r>
              <a:rPr lang="en-US" sz="1800" dirty="0"/>
              <a:t>Loan intents related to "VENTURE" and "EDUCATION" have the highest approval rates, while "DEBTCONSOLIDATION" and "MEDICAL" have relatively lower approval rates.</a:t>
            </a:r>
          </a:p>
          <a:p>
            <a:endParaRPr lang="en-US" sz="1800" dirty="0"/>
          </a:p>
          <a:p>
            <a:r>
              <a:rPr lang="en-US" sz="1800" b="1" dirty="0">
                <a:solidFill>
                  <a:srgbClr val="0070C0"/>
                </a:solidFill>
              </a:rPr>
              <a:t>Loan Grade by Loan Status:</a:t>
            </a:r>
          </a:p>
          <a:p>
            <a:endParaRPr lang="en-US" dirty="0"/>
          </a:p>
          <a:p>
            <a:endParaRPr lang="en-US" dirty="0"/>
          </a:p>
        </p:txBody>
      </p:sp>
      <p:sp>
        <p:nvSpPr>
          <p:cNvPr id="13" name="Rectangle 2">
            <a:extLst>
              <a:ext uri="{FF2B5EF4-FFF2-40B4-BE49-F238E27FC236}">
                <a16:creationId xmlns:a16="http://schemas.microsoft.com/office/drawing/2014/main" id="{70A9778F-89E3-151D-837C-176DF5BCD2DC}"/>
              </a:ext>
            </a:extLst>
          </p:cNvPr>
          <p:cNvSpPr>
            <a:spLocks noChangeArrowheads="1"/>
          </p:cNvSpPr>
          <p:nvPr/>
        </p:nvSpPr>
        <p:spPr bwMode="auto">
          <a:xfrm>
            <a:off x="673769" y="7371242"/>
            <a:ext cx="61842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Higher loan grades (A and B) have significantly higher approval rates, whereas lower grades (D, E, F, G) have much higher rejection rates.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588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D30407-59B6-DFA9-A042-61008916A868}"/>
              </a:ext>
            </a:extLst>
          </p:cNvPr>
          <p:cNvPicPr>
            <a:picLocks noChangeAspect="1"/>
          </p:cNvPicPr>
          <p:nvPr/>
        </p:nvPicPr>
        <p:blipFill rotWithShape="1">
          <a:blip r:embed="rId2"/>
          <a:srcRect l="3041" t="24737" r="40117" b="34093"/>
          <a:stretch/>
        </p:blipFill>
        <p:spPr>
          <a:xfrm>
            <a:off x="245365" y="780974"/>
            <a:ext cx="6083608" cy="2478506"/>
          </a:xfrm>
          <a:prstGeom prst="rect">
            <a:avLst/>
          </a:prstGeom>
        </p:spPr>
      </p:pic>
      <p:sp>
        <p:nvSpPr>
          <p:cNvPr id="4" name="TextBox 3">
            <a:extLst>
              <a:ext uri="{FF2B5EF4-FFF2-40B4-BE49-F238E27FC236}">
                <a16:creationId xmlns:a16="http://schemas.microsoft.com/office/drawing/2014/main" id="{82B92D00-1D33-9969-3AB7-71A074A11924}"/>
              </a:ext>
            </a:extLst>
          </p:cNvPr>
          <p:cNvSpPr txBox="1"/>
          <p:nvPr/>
        </p:nvSpPr>
        <p:spPr>
          <a:xfrm>
            <a:off x="2975810" y="4499810"/>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E999CF56-78E9-04F2-1000-2156804C09CD}"/>
              </a:ext>
            </a:extLst>
          </p:cNvPr>
          <p:cNvSpPr txBox="1"/>
          <p:nvPr/>
        </p:nvSpPr>
        <p:spPr>
          <a:xfrm>
            <a:off x="689811" y="3561347"/>
            <a:ext cx="5639162" cy="5232202"/>
          </a:xfrm>
          <a:prstGeom prst="rect">
            <a:avLst/>
          </a:prstGeom>
          <a:noFill/>
        </p:spPr>
        <p:txBody>
          <a:bodyPr wrap="square" rtlCol="0">
            <a:spAutoFit/>
          </a:bodyPr>
          <a:lstStyle/>
          <a:p>
            <a:r>
              <a:rPr lang="en-US" sz="1800" b="1" dirty="0">
                <a:solidFill>
                  <a:srgbClr val="7030A0"/>
                </a:solidFill>
              </a:rPr>
              <a:t>Default on File by Loan Status:</a:t>
            </a:r>
          </a:p>
          <a:p>
            <a:endParaRPr lang="en-US" sz="1800" dirty="0"/>
          </a:p>
          <a:p>
            <a:r>
              <a:rPr lang="en-US" sz="1800" dirty="0"/>
              <a:t>Applicants with no previous defaults have a higher approval rate compared to those with defaults on file</a:t>
            </a:r>
          </a:p>
          <a:p>
            <a:endParaRPr lang="en-US" sz="1800" dirty="0"/>
          </a:p>
          <a:p>
            <a:r>
              <a:rPr lang="en-US" sz="1800" b="1" dirty="0">
                <a:solidFill>
                  <a:srgbClr val="002060"/>
                </a:solidFill>
              </a:rPr>
              <a:t>Home Ownership by Loan Status Proportions:</a:t>
            </a:r>
          </a:p>
          <a:p>
            <a:endParaRPr lang="en-US" sz="1800" dirty="0"/>
          </a:p>
          <a:p>
            <a:r>
              <a:rPr lang="en-US" sz="1800" dirty="0"/>
              <a:t>The distribution of loan statuses across different home ownership types indicates that applicants with "</a:t>
            </a:r>
            <a:r>
              <a:rPr lang="en-US" sz="1800" b="1" dirty="0"/>
              <a:t>MORTGAGE</a:t>
            </a:r>
            <a:r>
              <a:rPr lang="en-US" sz="1800" dirty="0"/>
              <a:t>" or "</a:t>
            </a:r>
            <a:r>
              <a:rPr lang="en-US" sz="1800" b="1" dirty="0"/>
              <a:t>OWN</a:t>
            </a:r>
            <a:r>
              <a:rPr lang="en-US" sz="1800" dirty="0"/>
              <a:t>" are less common among those with loan statuses compared to those who "</a:t>
            </a:r>
            <a:r>
              <a:rPr lang="en-US" sz="1800" b="1" dirty="0"/>
              <a:t>RENT</a:t>
            </a:r>
            <a:r>
              <a:rPr lang="en-US" sz="1800" dirty="0"/>
              <a:t>" or fall under "</a:t>
            </a:r>
            <a:r>
              <a:rPr lang="en-US" sz="1800" b="1" dirty="0"/>
              <a:t>OTHER</a:t>
            </a:r>
            <a:r>
              <a:rPr lang="en-US" sz="1800" dirty="0"/>
              <a:t>".</a:t>
            </a:r>
          </a:p>
          <a:p>
            <a:endParaRPr lang="en-US" sz="1800" dirty="0"/>
          </a:p>
          <a:p>
            <a:r>
              <a:rPr lang="en-US" sz="1800" dirty="0"/>
              <a:t>These observations help in understanding the relationship between loan status and various applicant characteristics, providing insights into approval tendencies and risk factors</a:t>
            </a:r>
            <a:r>
              <a:rPr lang="en-US" dirty="0"/>
              <a:t>.</a:t>
            </a:r>
          </a:p>
          <a:p>
            <a:endParaRPr lang="en-US" dirty="0"/>
          </a:p>
          <a:p>
            <a:endParaRPr lang="en-IN" dirty="0"/>
          </a:p>
        </p:txBody>
      </p:sp>
    </p:spTree>
    <p:extLst>
      <p:ext uri="{BB962C8B-B14F-4D97-AF65-F5344CB8AC3E}">
        <p14:creationId xmlns:p14="http://schemas.microsoft.com/office/powerpoint/2010/main" val="374777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834189" y="2534653"/>
            <a:ext cx="5534528" cy="6515222"/>
          </a:xfrm>
          <a:prstGeom prst="rect">
            <a:avLst/>
          </a:prstGeom>
          <a:noFill/>
          <a:ln>
            <a:noFill/>
          </a:ln>
        </p:spPr>
        <p:txBody>
          <a:bodyPr spcFirstLastPara="1" wrap="square" lIns="51427" tIns="25706" rIns="51427" bIns="25706" anchor="t" anchorCtr="0">
            <a:spAutoFit/>
          </a:bodyPr>
          <a:lstStyle/>
          <a:p>
            <a:r>
              <a:rPr lang="en-US" sz="2000" dirty="0"/>
              <a:t>I have completed my graduation in B.Sc  Mathematics, Statistics and Computer Science, which has equipped me with a diverse skill set essential for Data Science . I'm passionate about Data Science because I enjoy solving problems and uncovering valuable insights from Data . The prospect of diving into large datasets, identifying patterns, and making informed decisions excites me. As a fresher in the field of Data Science, I am motivated to apply my skills and learn continuously in this dynamic field.</a:t>
            </a:r>
          </a:p>
          <a:p>
            <a:endParaRPr lang="en-US" sz="2000" dirty="0"/>
          </a:p>
          <a:p>
            <a:r>
              <a:rPr lang="en-IN" sz="2000" b="1" dirty="0"/>
              <a:t>LinkedIn:</a:t>
            </a:r>
          </a:p>
          <a:p>
            <a:endParaRPr lang="en-IN" sz="2000" dirty="0"/>
          </a:p>
          <a:p>
            <a:r>
              <a:rPr lang="en-IN" sz="2000" dirty="0">
                <a:hlinkClick r:id="rId3" action="ppaction://hlinksldjump"/>
              </a:rPr>
              <a:t>https://www.linkedin.com/in/fouzia-kouser</a:t>
            </a:r>
            <a:endParaRPr lang="en-IN" sz="2000" dirty="0"/>
          </a:p>
          <a:p>
            <a:endParaRPr lang="en-IN" sz="2000" dirty="0"/>
          </a:p>
          <a:p>
            <a:r>
              <a:rPr lang="en-IN" sz="2000" b="1" dirty="0"/>
              <a:t>GitHub:</a:t>
            </a:r>
          </a:p>
          <a:p>
            <a:endParaRPr lang="en-IN" sz="2000" dirty="0"/>
          </a:p>
          <a:p>
            <a:r>
              <a:rPr lang="en-IN" sz="2000" dirty="0">
                <a:hlinkClick r:id="rId3" action="ppaction://hlinksldjump"/>
              </a:rPr>
              <a:t>https://github.com/fouzia2305</a:t>
            </a:r>
            <a:endParaRPr lang="en-IN" sz="2000" dirty="0"/>
          </a:p>
          <a:p>
            <a:endParaRPr lang="en-IN" sz="2000" dirty="0"/>
          </a:p>
        </p:txBody>
      </p:sp>
      <p:sp>
        <p:nvSpPr>
          <p:cNvPr id="105" name="Google Shape;105;p3"/>
          <p:cNvSpPr txBox="1"/>
          <p:nvPr/>
        </p:nvSpPr>
        <p:spPr>
          <a:xfrm>
            <a:off x="2245896" y="1668379"/>
            <a:ext cx="2174330" cy="445868"/>
          </a:xfrm>
          <a:prstGeom prst="rect">
            <a:avLst/>
          </a:prstGeom>
          <a:noFill/>
          <a:ln>
            <a:noFill/>
          </a:ln>
        </p:spPr>
        <p:txBody>
          <a:bodyPr spcFirstLastPara="1" wrap="square" lIns="51427" tIns="25706" rIns="51427" bIns="25706" anchor="t" anchorCtr="0">
            <a:spAutoFit/>
          </a:bodyPr>
          <a:lstStyle/>
          <a:p>
            <a:pPr>
              <a:lnSpc>
                <a:spcPct val="80000"/>
              </a:lnSpc>
              <a:buClr>
                <a:srgbClr val="FF0000"/>
              </a:buClr>
              <a:buSzPts val="3200"/>
            </a:pPr>
            <a:r>
              <a:rPr lang="en-IN" sz="3200" dirty="0">
                <a:solidFill>
                  <a:srgbClr val="FF0000"/>
                </a:solidFill>
                <a:latin typeface="Lato Black"/>
                <a:ea typeface="Lato Black"/>
                <a:cs typeface="Lato Black"/>
                <a:sym typeface="Lato Black"/>
              </a:rPr>
              <a:t>About me</a:t>
            </a:r>
            <a:endParaRPr sz="3200"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01775B99-4A6C-CCC1-B484-9E9FD2061A17}"/>
              </a:ext>
            </a:extLst>
          </p:cNvPr>
          <p:cNvSpPr>
            <a:spLocks noChangeArrowheads="1"/>
          </p:cNvSpPr>
          <p:nvPr/>
        </p:nvSpPr>
        <p:spPr bwMode="auto">
          <a:xfrm>
            <a:off x="545431" y="1186442"/>
            <a:ext cx="5983705"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400" b="0" i="0" u="none" strike="noStrike" cap="none" normalizeH="0" baseline="0" dirty="0">
                <a:ln>
                  <a:noFill/>
                </a:ln>
                <a:solidFill>
                  <a:schemeClr val="tx1"/>
                </a:solidFill>
                <a:effectLst/>
              </a:rPr>
              <a:t> </a:t>
            </a: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endParaRPr lang="en-IN" sz="1000" dirty="0"/>
          </a:p>
          <a:p>
            <a:r>
              <a:rPr lang="en-IN" sz="2000" b="1" dirty="0">
                <a:solidFill>
                  <a:srgbClr val="002060"/>
                </a:solidFill>
              </a:rPr>
              <a:t>Splitting the Dataset</a:t>
            </a: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4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800" dirty="0">
                <a:solidFill>
                  <a:schemeClr val="tx1"/>
                </a:solidFill>
                <a:latin typeface="Arial" panose="020B0604020202020204" pitchFamily="34" charset="0"/>
              </a:rPr>
              <a:t>We start by splitting the dataset into training and testing sets using the </a:t>
            </a:r>
            <a:r>
              <a:rPr lang="en-US" altLang="en-US" sz="1800" dirty="0">
                <a:solidFill>
                  <a:schemeClr val="tx1"/>
                </a:solidFill>
                <a:latin typeface="Arial Unicode MS"/>
              </a:rPr>
              <a:t>train_test_split</a:t>
            </a:r>
            <a:r>
              <a:rPr lang="en-US" altLang="en-US" sz="1800" dirty="0">
                <a:solidFill>
                  <a:schemeClr val="tx1"/>
                </a:solidFill>
              </a:rPr>
              <a:t> function from </a:t>
            </a:r>
            <a:r>
              <a:rPr lang="en-US" altLang="en-US" sz="1800" dirty="0">
                <a:solidFill>
                  <a:schemeClr val="tx1"/>
                </a:solidFill>
                <a:latin typeface="Arial Unicode MS"/>
              </a:rPr>
              <a:t>sklearn.model_selection</a:t>
            </a:r>
            <a:r>
              <a:rPr lang="en-US" altLang="en-US" sz="1800" dirty="0">
                <a:solidFill>
                  <a:schemeClr val="tx1"/>
                </a:solidFill>
              </a:rPr>
              <a:t>. Here, 80% of the data is used for training, and 20% is reserved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8141904-6B9B-8ABC-B8E6-80213DA11BE9}"/>
              </a:ext>
            </a:extLst>
          </p:cNvPr>
          <p:cNvPicPr>
            <a:picLocks noChangeAspect="1"/>
          </p:cNvPicPr>
          <p:nvPr/>
        </p:nvPicPr>
        <p:blipFill rotWithShape="1">
          <a:blip r:embed="rId2"/>
          <a:srcRect l="23158" t="27232" r="32397" b="27024"/>
          <a:stretch/>
        </p:blipFill>
        <p:spPr>
          <a:xfrm>
            <a:off x="862263" y="3693695"/>
            <a:ext cx="5133473" cy="3541295"/>
          </a:xfrm>
          <a:prstGeom prst="rect">
            <a:avLst/>
          </a:prstGeom>
        </p:spPr>
      </p:pic>
    </p:spTree>
    <p:extLst>
      <p:ext uri="{BB962C8B-B14F-4D97-AF65-F5344CB8AC3E}">
        <p14:creationId xmlns:p14="http://schemas.microsoft.com/office/powerpoint/2010/main" val="10395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44FD4-D378-5807-AA44-A3872518011D}"/>
              </a:ext>
            </a:extLst>
          </p:cNvPr>
          <p:cNvSpPr txBox="1"/>
          <p:nvPr/>
        </p:nvSpPr>
        <p:spPr>
          <a:xfrm rot="10800000" flipV="1">
            <a:off x="786063" y="913964"/>
            <a:ext cx="3312695" cy="400110"/>
          </a:xfrm>
          <a:prstGeom prst="rect">
            <a:avLst/>
          </a:prstGeom>
          <a:noFill/>
        </p:spPr>
        <p:txBody>
          <a:bodyPr wrap="square" rtlCol="0">
            <a:spAutoFit/>
          </a:bodyPr>
          <a:lstStyle/>
          <a:p>
            <a:r>
              <a:rPr lang="en-IN" sz="2000" b="1" dirty="0">
                <a:solidFill>
                  <a:srgbClr val="002060"/>
                </a:solidFill>
              </a:rPr>
              <a:t>Preprocessing Data</a:t>
            </a:r>
          </a:p>
        </p:txBody>
      </p:sp>
      <p:pic>
        <p:nvPicPr>
          <p:cNvPr id="4" name="Picture 3">
            <a:extLst>
              <a:ext uri="{FF2B5EF4-FFF2-40B4-BE49-F238E27FC236}">
                <a16:creationId xmlns:a16="http://schemas.microsoft.com/office/drawing/2014/main" id="{EDAB0A4F-0AE8-AF9D-2429-3D94C47B2D66}"/>
              </a:ext>
            </a:extLst>
          </p:cNvPr>
          <p:cNvPicPr>
            <a:picLocks noChangeAspect="1"/>
          </p:cNvPicPr>
          <p:nvPr/>
        </p:nvPicPr>
        <p:blipFill rotWithShape="1">
          <a:blip r:embed="rId2"/>
          <a:srcRect l="17293" t="20578" r="28421" b="7895"/>
          <a:stretch/>
        </p:blipFill>
        <p:spPr>
          <a:xfrm>
            <a:off x="920416" y="1519519"/>
            <a:ext cx="5017168" cy="6866962"/>
          </a:xfrm>
          <a:prstGeom prst="rect">
            <a:avLst/>
          </a:prstGeom>
        </p:spPr>
      </p:pic>
    </p:spTree>
    <p:extLst>
      <p:ext uri="{BB962C8B-B14F-4D97-AF65-F5344CB8AC3E}">
        <p14:creationId xmlns:p14="http://schemas.microsoft.com/office/powerpoint/2010/main" val="3937557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112FC28-A65D-15A9-345A-6E12008EB842}"/>
              </a:ext>
            </a:extLst>
          </p:cNvPr>
          <p:cNvSpPr>
            <a:spLocks noChangeArrowheads="1"/>
          </p:cNvSpPr>
          <p:nvPr/>
        </p:nvSpPr>
        <p:spPr bwMode="auto">
          <a:xfrm>
            <a:off x="818148" y="1028849"/>
            <a:ext cx="4973052"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Before training the models, we preprocess the data. This involves: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70C0"/>
                </a:solidFill>
                <a:effectLst/>
                <a:latin typeface="Arial" panose="020B0604020202020204" pitchFamily="34" charset="0"/>
              </a:rPr>
              <a:t>Identifying Numerical and Categorical Columns</a:t>
            </a:r>
            <a:r>
              <a:rPr kumimoji="0" lang="en-US" altLang="en-US" sz="1800" b="0" i="0" u="none" strike="noStrike" cap="none" normalizeH="0" baseline="0" dirty="0">
                <a:ln>
                  <a:noFill/>
                </a:ln>
                <a:solidFill>
                  <a:schemeClr val="tx1"/>
                </a:solidFill>
                <a:effectLst/>
                <a:latin typeface="Arial" panose="020B0604020202020204" pitchFamily="34" charset="0"/>
              </a:rPr>
              <a:t>: We define lists of numerical and categorical columns in the dataset.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70C0"/>
                </a:solidFill>
                <a:effectLst/>
                <a:latin typeface="Arial" panose="020B0604020202020204" pitchFamily="34" charset="0"/>
              </a:rPr>
              <a:t>Preprocessing for Numerical Data</a:t>
            </a:r>
            <a:r>
              <a:rPr kumimoji="0" lang="en-US" altLang="en-US" sz="1800" b="0" i="0" u="none" strike="noStrike" cap="none" normalizeH="0" baseline="0" dirty="0">
                <a:ln>
                  <a:noFill/>
                </a:ln>
                <a:solidFill>
                  <a:srgbClr val="0070C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We use a </a:t>
            </a:r>
            <a:r>
              <a:rPr kumimoji="0" lang="en-US" altLang="en-US" sz="1800" b="0" i="0" u="none" strike="noStrike" cap="none" normalizeH="0" baseline="0" dirty="0">
                <a:ln>
                  <a:noFill/>
                </a:ln>
                <a:solidFill>
                  <a:schemeClr val="tx1"/>
                </a:solidFill>
                <a:effectLst/>
                <a:latin typeface="Arial Unicode MS"/>
              </a:rPr>
              <a:t>StandardScaler</a:t>
            </a:r>
            <a:r>
              <a:rPr kumimoji="0" lang="en-US" altLang="en-US" sz="1800" b="0" i="0" u="none" strike="noStrike" cap="none" normalizeH="0" baseline="0" dirty="0">
                <a:ln>
                  <a:noFill/>
                </a:ln>
                <a:solidFill>
                  <a:schemeClr val="tx1"/>
                </a:solidFill>
                <a:effectLst/>
              </a:rPr>
              <a:t> to standardize the numerical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70C0"/>
                </a:solidFill>
                <a:effectLst/>
                <a:latin typeface="Arial" panose="020B0604020202020204" pitchFamily="34" charset="0"/>
              </a:rPr>
              <a:t>Preprocessing for Categorical Data</a:t>
            </a:r>
            <a:r>
              <a:rPr kumimoji="0" lang="en-US" altLang="en-US" sz="1800" b="0" i="0" u="none" strike="noStrike" cap="none" normalizeH="0" baseline="0" dirty="0">
                <a:ln>
                  <a:noFill/>
                </a:ln>
                <a:solidFill>
                  <a:srgbClr val="0070C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We use a </a:t>
            </a:r>
            <a:r>
              <a:rPr kumimoji="0" lang="en-US" altLang="en-US" sz="1800" b="0" i="0" u="none" strike="noStrike" cap="none" normalizeH="0" baseline="0" dirty="0">
                <a:ln>
                  <a:noFill/>
                </a:ln>
                <a:solidFill>
                  <a:schemeClr val="tx1"/>
                </a:solidFill>
                <a:effectLst/>
                <a:latin typeface="Arial Unicode MS"/>
              </a:rPr>
              <a:t>OneHotEncoder</a:t>
            </a:r>
            <a:r>
              <a:rPr kumimoji="0" lang="en-US" altLang="en-US" sz="1800" b="0" i="0" u="none" strike="noStrike" cap="none" normalizeH="0" baseline="0" dirty="0">
                <a:ln>
                  <a:noFill/>
                </a:ln>
                <a:solidFill>
                  <a:schemeClr val="tx1"/>
                </a:solidFill>
                <a:effectLst/>
              </a:rPr>
              <a:t> to convert categorical features into one-hot encoded vectors, handling unknown categories.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0070C0"/>
                </a:solidFill>
                <a:effectLst/>
                <a:latin typeface="Arial" panose="020B0604020202020204" pitchFamily="34" charset="0"/>
              </a:rPr>
              <a:t>Combining Preprocessing Steps</a:t>
            </a:r>
            <a:r>
              <a:rPr kumimoji="0" lang="en-US" altLang="en-US" sz="1800" b="0" i="0" u="none" strike="noStrike" cap="none" normalizeH="0" baseline="0" dirty="0">
                <a:ln>
                  <a:noFill/>
                </a:ln>
                <a:solidFill>
                  <a:srgbClr val="0070C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We use a </a:t>
            </a:r>
            <a:r>
              <a:rPr kumimoji="0" lang="en-US" altLang="en-US" sz="1800" b="0" i="0" u="none" strike="noStrike" cap="none" normalizeH="0" baseline="0" dirty="0">
                <a:ln>
                  <a:noFill/>
                </a:ln>
                <a:solidFill>
                  <a:schemeClr val="tx1"/>
                </a:solidFill>
                <a:effectLst/>
                <a:latin typeface="Arial Unicode MS"/>
              </a:rPr>
              <a:t>ColumnTransformer</a:t>
            </a:r>
            <a:r>
              <a:rPr kumimoji="0" lang="en-US" altLang="en-US" sz="1800" b="0" i="0" u="none" strike="noStrike" cap="none" normalizeH="0" baseline="0" dirty="0">
                <a:ln>
                  <a:noFill/>
                </a:ln>
                <a:solidFill>
                  <a:schemeClr val="tx1"/>
                </a:solidFill>
                <a:effectLst/>
              </a:rPr>
              <a:t> to apply the preprocessing steps to the respective columns.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800" b="0" i="0" u="none" strike="noStrike" cap="none" normalizeH="0" baseline="0" dirty="0">
              <a:ln>
                <a:noFill/>
              </a:ln>
              <a:solidFill>
                <a:srgbClr val="0070C0"/>
              </a:solidFill>
              <a:effectLst/>
              <a:latin typeface="Arial" panose="020B0604020202020204" pitchFamily="34" charset="0"/>
            </a:endParaRPr>
          </a:p>
          <a:p>
            <a:r>
              <a:rPr lang="en-US" sz="1800" b="1" dirty="0">
                <a:solidFill>
                  <a:srgbClr val="0070C0"/>
                </a:solidFill>
              </a:rPr>
              <a:t>Handling Class Imbalance with SMOTE</a:t>
            </a:r>
          </a:p>
          <a:p>
            <a:r>
              <a:rPr lang="en-US" sz="1800" dirty="0"/>
              <a:t>Since the dataset is imbalanced, we apply Synthetic Minority Over-sampling Technique (SMOTE) to balance the classes. This is done after preprocessing the training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5316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426D14-C310-1F6D-58CF-4219A2B33C6F}"/>
              </a:ext>
            </a:extLst>
          </p:cNvPr>
          <p:cNvSpPr txBox="1"/>
          <p:nvPr/>
        </p:nvSpPr>
        <p:spPr>
          <a:xfrm>
            <a:off x="914400" y="1411705"/>
            <a:ext cx="4676274" cy="5139869"/>
          </a:xfrm>
          <a:prstGeom prst="rect">
            <a:avLst/>
          </a:prstGeom>
          <a:noFill/>
        </p:spPr>
        <p:txBody>
          <a:bodyPr wrap="square" rtlCol="0">
            <a:spAutoFit/>
          </a:bodyPr>
          <a:lstStyle/>
          <a:p>
            <a:r>
              <a:rPr lang="en-US" sz="2000" b="1" dirty="0">
                <a:solidFill>
                  <a:srgbClr val="002060"/>
                </a:solidFill>
              </a:rPr>
              <a:t>Model Training and Evaluation</a:t>
            </a:r>
          </a:p>
          <a:p>
            <a:endParaRPr lang="en-US" sz="2000" b="1" dirty="0"/>
          </a:p>
          <a:p>
            <a:r>
              <a:rPr lang="en-US" sz="1800" dirty="0"/>
              <a:t>We train several classification models on the preprocessed and resampled training data. The models used include K-Nearest Neighbors (KNN), Logistic Regression, Support Vector Machine (SVM), Decision Tree, and Random Forest.</a:t>
            </a:r>
          </a:p>
          <a:p>
            <a:r>
              <a:rPr lang="en-US" sz="1800" dirty="0"/>
              <a:t>For each model:</a:t>
            </a:r>
          </a:p>
          <a:p>
            <a:endParaRPr lang="en-US" sz="1800" dirty="0">
              <a:solidFill>
                <a:srgbClr val="0070C0"/>
              </a:solidFill>
            </a:endParaRPr>
          </a:p>
          <a:p>
            <a:r>
              <a:rPr lang="en-US" sz="1800" b="1" dirty="0">
                <a:solidFill>
                  <a:srgbClr val="0070C0"/>
                </a:solidFill>
              </a:rPr>
              <a:t>1.Training</a:t>
            </a:r>
            <a:r>
              <a:rPr lang="en-US" sz="1800" dirty="0">
                <a:solidFill>
                  <a:srgbClr val="0070C0"/>
                </a:solidFill>
              </a:rPr>
              <a:t>: </a:t>
            </a:r>
            <a:r>
              <a:rPr lang="en-US" sz="1800" dirty="0"/>
              <a:t>We fit the model on the resampled training data.</a:t>
            </a:r>
          </a:p>
          <a:p>
            <a:endParaRPr lang="en-US" sz="1800" dirty="0"/>
          </a:p>
          <a:p>
            <a:r>
              <a:rPr lang="en-US" sz="1800" b="1" dirty="0">
                <a:solidFill>
                  <a:srgbClr val="0070C0"/>
                </a:solidFill>
              </a:rPr>
              <a:t>2.Prediction and Evaluation</a:t>
            </a:r>
            <a:r>
              <a:rPr lang="en-US" sz="1800" dirty="0"/>
              <a:t>: We make predictions on the preprocessed test data and evaluate the model's performance using accuracy score, confusion matrix, and classification report.</a:t>
            </a:r>
          </a:p>
        </p:txBody>
      </p:sp>
    </p:spTree>
    <p:extLst>
      <p:ext uri="{BB962C8B-B14F-4D97-AF65-F5344CB8AC3E}">
        <p14:creationId xmlns:p14="http://schemas.microsoft.com/office/powerpoint/2010/main" val="606702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01FDB-01B3-9AC2-0275-3BD01A2B46B3}"/>
              </a:ext>
            </a:extLst>
          </p:cNvPr>
          <p:cNvPicPr>
            <a:picLocks noChangeAspect="1"/>
          </p:cNvPicPr>
          <p:nvPr/>
        </p:nvPicPr>
        <p:blipFill rotWithShape="1">
          <a:blip r:embed="rId2"/>
          <a:srcRect l="22924" t="25984" r="45263" b="31598"/>
          <a:stretch/>
        </p:blipFill>
        <p:spPr>
          <a:xfrm>
            <a:off x="930442" y="1058778"/>
            <a:ext cx="5037220" cy="3112169"/>
          </a:xfrm>
          <a:prstGeom prst="rect">
            <a:avLst/>
          </a:prstGeom>
        </p:spPr>
      </p:pic>
      <p:pic>
        <p:nvPicPr>
          <p:cNvPr id="5" name="Picture 4">
            <a:extLst>
              <a:ext uri="{FF2B5EF4-FFF2-40B4-BE49-F238E27FC236}">
                <a16:creationId xmlns:a16="http://schemas.microsoft.com/office/drawing/2014/main" id="{1F67F667-7E0C-F35C-A61F-9BA6C12F2761}"/>
              </a:ext>
            </a:extLst>
          </p:cNvPr>
          <p:cNvPicPr>
            <a:picLocks noChangeAspect="1"/>
          </p:cNvPicPr>
          <p:nvPr/>
        </p:nvPicPr>
        <p:blipFill rotWithShape="1">
          <a:blip r:embed="rId3"/>
          <a:srcRect l="23158" t="23074" r="33100" b="7478"/>
          <a:stretch/>
        </p:blipFill>
        <p:spPr>
          <a:xfrm>
            <a:off x="930442" y="4170947"/>
            <a:ext cx="5037221" cy="4555958"/>
          </a:xfrm>
          <a:prstGeom prst="rect">
            <a:avLst/>
          </a:prstGeom>
        </p:spPr>
      </p:pic>
    </p:spTree>
    <p:extLst>
      <p:ext uri="{BB962C8B-B14F-4D97-AF65-F5344CB8AC3E}">
        <p14:creationId xmlns:p14="http://schemas.microsoft.com/office/powerpoint/2010/main" val="2509401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E8127F-5C0B-31F5-F8AD-47C9D162104C}"/>
              </a:ext>
            </a:extLst>
          </p:cNvPr>
          <p:cNvSpPr txBox="1"/>
          <p:nvPr/>
        </p:nvSpPr>
        <p:spPr>
          <a:xfrm rot="10800000" flipV="1">
            <a:off x="705853" y="706324"/>
            <a:ext cx="3962400" cy="1231106"/>
          </a:xfrm>
          <a:prstGeom prst="rect">
            <a:avLst/>
          </a:prstGeom>
          <a:noFill/>
        </p:spPr>
        <p:txBody>
          <a:bodyPr wrap="square" rtlCol="0">
            <a:spAutoFit/>
          </a:bodyPr>
          <a:lstStyle/>
          <a:p>
            <a:r>
              <a:rPr lang="en-US" sz="2000" b="1" dirty="0"/>
              <a:t>Classification Reports:</a:t>
            </a:r>
          </a:p>
          <a:p>
            <a:endParaRPr lang="en-US" sz="2000" b="1" dirty="0"/>
          </a:p>
          <a:p>
            <a:r>
              <a:rPr lang="en-US" sz="2000" b="1" dirty="0"/>
              <a:t>KNN (K-Nearest Neighbors):</a:t>
            </a:r>
          </a:p>
          <a:p>
            <a:endParaRPr lang="en-IN" dirty="0"/>
          </a:p>
        </p:txBody>
      </p:sp>
      <p:pic>
        <p:nvPicPr>
          <p:cNvPr id="5" name="Picture 4">
            <a:extLst>
              <a:ext uri="{FF2B5EF4-FFF2-40B4-BE49-F238E27FC236}">
                <a16:creationId xmlns:a16="http://schemas.microsoft.com/office/drawing/2014/main" id="{A5E639A1-BDF1-670F-47D1-75B6F0317422}"/>
              </a:ext>
            </a:extLst>
          </p:cNvPr>
          <p:cNvPicPr>
            <a:picLocks noChangeAspect="1"/>
          </p:cNvPicPr>
          <p:nvPr/>
        </p:nvPicPr>
        <p:blipFill rotWithShape="1">
          <a:blip r:embed="rId2"/>
          <a:srcRect r="72865" b="79919"/>
          <a:stretch/>
        </p:blipFill>
        <p:spPr>
          <a:xfrm>
            <a:off x="882316" y="1937431"/>
            <a:ext cx="4604083" cy="1455697"/>
          </a:xfrm>
          <a:prstGeom prst="rect">
            <a:avLst/>
          </a:prstGeom>
        </p:spPr>
      </p:pic>
      <p:sp>
        <p:nvSpPr>
          <p:cNvPr id="6" name="TextBox 5">
            <a:extLst>
              <a:ext uri="{FF2B5EF4-FFF2-40B4-BE49-F238E27FC236}">
                <a16:creationId xmlns:a16="http://schemas.microsoft.com/office/drawing/2014/main" id="{65CE3611-8C37-DD1E-F657-CCA61E510030}"/>
              </a:ext>
            </a:extLst>
          </p:cNvPr>
          <p:cNvSpPr txBox="1"/>
          <p:nvPr/>
        </p:nvSpPr>
        <p:spPr>
          <a:xfrm>
            <a:off x="882316" y="3818021"/>
            <a:ext cx="5037221" cy="1754326"/>
          </a:xfrm>
          <a:prstGeom prst="rect">
            <a:avLst/>
          </a:prstGeom>
          <a:noFill/>
        </p:spPr>
        <p:txBody>
          <a:bodyPr wrap="square" rtlCol="0">
            <a:spAutoFit/>
          </a:bodyPr>
          <a:lstStyle/>
          <a:p>
            <a:r>
              <a:rPr lang="en-US" sz="1800" b="1" dirty="0"/>
              <a:t>Observations</a:t>
            </a:r>
            <a:r>
              <a:rPr lang="en-US" sz="1800" dirty="0"/>
              <a:t>: KNN performs reasonably well, with higher precision for class 0 but lower precision for class 1. The recall rate for class 1 is relatively higher, indicating that the model can identify a larger proportion of actual positives.</a:t>
            </a:r>
            <a:endParaRPr lang="en-IN" sz="1800" dirty="0"/>
          </a:p>
        </p:txBody>
      </p:sp>
      <p:sp>
        <p:nvSpPr>
          <p:cNvPr id="9" name="TextBox 8">
            <a:extLst>
              <a:ext uri="{FF2B5EF4-FFF2-40B4-BE49-F238E27FC236}">
                <a16:creationId xmlns:a16="http://schemas.microsoft.com/office/drawing/2014/main" id="{9E6642E7-1502-C5C1-6F17-BBB0B8827A10}"/>
              </a:ext>
            </a:extLst>
          </p:cNvPr>
          <p:cNvSpPr txBox="1"/>
          <p:nvPr/>
        </p:nvSpPr>
        <p:spPr>
          <a:xfrm>
            <a:off x="882316" y="5823284"/>
            <a:ext cx="3176337" cy="400110"/>
          </a:xfrm>
          <a:prstGeom prst="rect">
            <a:avLst/>
          </a:prstGeom>
          <a:noFill/>
        </p:spPr>
        <p:txBody>
          <a:bodyPr wrap="square" rtlCol="0">
            <a:spAutoFit/>
          </a:bodyPr>
          <a:lstStyle/>
          <a:p>
            <a:r>
              <a:rPr lang="en-IN" sz="2000" b="1" dirty="0"/>
              <a:t>Logistic Regression</a:t>
            </a:r>
            <a:r>
              <a:rPr lang="en-IN" dirty="0"/>
              <a:t>:</a:t>
            </a:r>
          </a:p>
        </p:txBody>
      </p:sp>
      <p:pic>
        <p:nvPicPr>
          <p:cNvPr id="11" name="Picture 10">
            <a:extLst>
              <a:ext uri="{FF2B5EF4-FFF2-40B4-BE49-F238E27FC236}">
                <a16:creationId xmlns:a16="http://schemas.microsoft.com/office/drawing/2014/main" id="{C407E2BD-C538-450C-FCA0-54DBE6646CEA}"/>
              </a:ext>
            </a:extLst>
          </p:cNvPr>
          <p:cNvPicPr>
            <a:picLocks noChangeAspect="1"/>
          </p:cNvPicPr>
          <p:nvPr/>
        </p:nvPicPr>
        <p:blipFill rotWithShape="1">
          <a:blip r:embed="rId2"/>
          <a:srcRect t="20578" r="73100" b="60040"/>
          <a:stretch/>
        </p:blipFill>
        <p:spPr>
          <a:xfrm>
            <a:off x="1010652" y="6474331"/>
            <a:ext cx="4708359" cy="1899648"/>
          </a:xfrm>
          <a:prstGeom prst="rect">
            <a:avLst/>
          </a:prstGeom>
        </p:spPr>
      </p:pic>
    </p:spTree>
    <p:extLst>
      <p:ext uri="{BB962C8B-B14F-4D97-AF65-F5344CB8AC3E}">
        <p14:creationId xmlns:p14="http://schemas.microsoft.com/office/powerpoint/2010/main" val="273583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F130F2-B716-756F-306D-6DBB4EC766B7}"/>
              </a:ext>
            </a:extLst>
          </p:cNvPr>
          <p:cNvSpPr txBox="1"/>
          <p:nvPr/>
        </p:nvSpPr>
        <p:spPr>
          <a:xfrm>
            <a:off x="737936" y="778042"/>
            <a:ext cx="5149516" cy="1846659"/>
          </a:xfrm>
          <a:prstGeom prst="rect">
            <a:avLst/>
          </a:prstGeom>
          <a:noFill/>
        </p:spPr>
        <p:txBody>
          <a:bodyPr wrap="square" rtlCol="0">
            <a:spAutoFit/>
          </a:bodyPr>
          <a:lstStyle/>
          <a:p>
            <a:r>
              <a:rPr lang="en-US" sz="1800" b="1" dirty="0"/>
              <a:t>Observations</a:t>
            </a:r>
            <a:r>
              <a:rPr lang="en-US" sz="1800" dirty="0"/>
              <a:t>: Logistic Regression shows similar performance to KNN, with balanced precision and recall rates for both classes.</a:t>
            </a:r>
          </a:p>
          <a:p>
            <a:endParaRPr lang="en-US" sz="1800" dirty="0"/>
          </a:p>
          <a:p>
            <a:endParaRPr lang="en-US" sz="1800" dirty="0"/>
          </a:p>
          <a:p>
            <a:r>
              <a:rPr lang="en-IN" sz="2000" b="1" dirty="0"/>
              <a:t>SVM (Support Vector Machine):</a:t>
            </a:r>
          </a:p>
        </p:txBody>
      </p:sp>
      <p:pic>
        <p:nvPicPr>
          <p:cNvPr id="5" name="Picture 4">
            <a:extLst>
              <a:ext uri="{FF2B5EF4-FFF2-40B4-BE49-F238E27FC236}">
                <a16:creationId xmlns:a16="http://schemas.microsoft.com/office/drawing/2014/main" id="{E77F8D17-22A0-B76B-FE72-AC6DF213B929}"/>
              </a:ext>
            </a:extLst>
          </p:cNvPr>
          <p:cNvPicPr>
            <a:picLocks noChangeAspect="1"/>
          </p:cNvPicPr>
          <p:nvPr/>
        </p:nvPicPr>
        <p:blipFill rotWithShape="1">
          <a:blip r:embed="rId2"/>
          <a:srcRect t="39292" r="72164" b="38668"/>
          <a:stretch/>
        </p:blipFill>
        <p:spPr>
          <a:xfrm>
            <a:off x="914400" y="2909825"/>
            <a:ext cx="4973052" cy="1846659"/>
          </a:xfrm>
          <a:prstGeom prst="rect">
            <a:avLst/>
          </a:prstGeom>
        </p:spPr>
      </p:pic>
      <p:sp>
        <p:nvSpPr>
          <p:cNvPr id="7" name="TextBox 6">
            <a:extLst>
              <a:ext uri="{FF2B5EF4-FFF2-40B4-BE49-F238E27FC236}">
                <a16:creationId xmlns:a16="http://schemas.microsoft.com/office/drawing/2014/main" id="{2BF26B6D-6FA3-8EC8-0BE4-13ECA151A815}"/>
              </a:ext>
            </a:extLst>
          </p:cNvPr>
          <p:cNvSpPr txBox="1"/>
          <p:nvPr/>
        </p:nvSpPr>
        <p:spPr>
          <a:xfrm>
            <a:off x="914400" y="5041608"/>
            <a:ext cx="4780547" cy="1477328"/>
          </a:xfrm>
          <a:prstGeom prst="rect">
            <a:avLst/>
          </a:prstGeom>
          <a:noFill/>
        </p:spPr>
        <p:txBody>
          <a:bodyPr wrap="square" rtlCol="0">
            <a:spAutoFit/>
          </a:bodyPr>
          <a:lstStyle/>
          <a:p>
            <a:r>
              <a:rPr lang="en-US" sz="1800" b="1" dirty="0"/>
              <a:t>Observations</a:t>
            </a:r>
            <a:r>
              <a:rPr lang="en-US" sz="1800" dirty="0"/>
              <a:t>: SVM achieves a higher accuracy compared to KNN and Logistic Regression. It demonstrates a good balance between precision and recall for both classes.</a:t>
            </a:r>
            <a:endParaRPr lang="en-IN" sz="1800" dirty="0"/>
          </a:p>
        </p:txBody>
      </p:sp>
    </p:spTree>
    <p:extLst>
      <p:ext uri="{BB962C8B-B14F-4D97-AF65-F5344CB8AC3E}">
        <p14:creationId xmlns:p14="http://schemas.microsoft.com/office/powerpoint/2010/main" val="122056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7A979-58C2-7E66-BB80-5F0AC001C58C}"/>
              </a:ext>
            </a:extLst>
          </p:cNvPr>
          <p:cNvSpPr txBox="1"/>
          <p:nvPr/>
        </p:nvSpPr>
        <p:spPr>
          <a:xfrm>
            <a:off x="786063" y="633663"/>
            <a:ext cx="3104147" cy="400110"/>
          </a:xfrm>
          <a:prstGeom prst="rect">
            <a:avLst/>
          </a:prstGeom>
          <a:noFill/>
        </p:spPr>
        <p:txBody>
          <a:bodyPr wrap="square" rtlCol="0">
            <a:spAutoFit/>
          </a:bodyPr>
          <a:lstStyle/>
          <a:p>
            <a:r>
              <a:rPr lang="en-IN" sz="2000" b="1" dirty="0"/>
              <a:t>Decision Tree</a:t>
            </a:r>
            <a:r>
              <a:rPr lang="en-IN" b="1" dirty="0"/>
              <a:t>:</a:t>
            </a:r>
          </a:p>
        </p:txBody>
      </p:sp>
      <p:pic>
        <p:nvPicPr>
          <p:cNvPr id="5" name="Picture 4">
            <a:extLst>
              <a:ext uri="{FF2B5EF4-FFF2-40B4-BE49-F238E27FC236}">
                <a16:creationId xmlns:a16="http://schemas.microsoft.com/office/drawing/2014/main" id="{8CB1DEB9-C8CC-D078-B66A-9116AB0227F4}"/>
              </a:ext>
            </a:extLst>
          </p:cNvPr>
          <p:cNvPicPr>
            <a:picLocks noChangeAspect="1"/>
          </p:cNvPicPr>
          <p:nvPr/>
        </p:nvPicPr>
        <p:blipFill rotWithShape="1">
          <a:blip r:embed="rId2"/>
          <a:srcRect t="59669" r="74035" b="19123"/>
          <a:stretch/>
        </p:blipFill>
        <p:spPr>
          <a:xfrm>
            <a:off x="798094" y="1050758"/>
            <a:ext cx="5261811" cy="2277037"/>
          </a:xfrm>
          <a:prstGeom prst="rect">
            <a:avLst/>
          </a:prstGeom>
        </p:spPr>
      </p:pic>
      <p:sp>
        <p:nvSpPr>
          <p:cNvPr id="6" name="TextBox 5">
            <a:extLst>
              <a:ext uri="{FF2B5EF4-FFF2-40B4-BE49-F238E27FC236}">
                <a16:creationId xmlns:a16="http://schemas.microsoft.com/office/drawing/2014/main" id="{C798FE02-C801-D60A-B1C8-63F5BBD7FD91}"/>
              </a:ext>
            </a:extLst>
          </p:cNvPr>
          <p:cNvSpPr txBox="1"/>
          <p:nvPr/>
        </p:nvSpPr>
        <p:spPr>
          <a:xfrm>
            <a:off x="798094" y="3625516"/>
            <a:ext cx="5261810" cy="1508105"/>
          </a:xfrm>
          <a:prstGeom prst="rect">
            <a:avLst/>
          </a:prstGeom>
          <a:noFill/>
        </p:spPr>
        <p:txBody>
          <a:bodyPr wrap="square" rtlCol="0">
            <a:spAutoFit/>
          </a:bodyPr>
          <a:lstStyle/>
          <a:p>
            <a:r>
              <a:rPr lang="en-US" sz="1800" b="1" dirty="0"/>
              <a:t>Observations</a:t>
            </a:r>
            <a:r>
              <a:rPr lang="en-US" sz="1800" dirty="0"/>
              <a:t>: Decision Tree performs well in terms of accuracy, but the precision for class 1 is relatively lower compared to other models.</a:t>
            </a:r>
          </a:p>
          <a:p>
            <a:endParaRPr lang="en-US" sz="1800" dirty="0"/>
          </a:p>
          <a:p>
            <a:r>
              <a:rPr lang="en-IN" sz="2000" b="1" dirty="0"/>
              <a:t>Random Forest:</a:t>
            </a:r>
          </a:p>
        </p:txBody>
      </p:sp>
      <p:pic>
        <p:nvPicPr>
          <p:cNvPr id="9" name="Picture 8">
            <a:extLst>
              <a:ext uri="{FF2B5EF4-FFF2-40B4-BE49-F238E27FC236}">
                <a16:creationId xmlns:a16="http://schemas.microsoft.com/office/drawing/2014/main" id="{7DCD3A86-9855-2248-3B15-9FD867B1983C}"/>
              </a:ext>
            </a:extLst>
          </p:cNvPr>
          <p:cNvPicPr>
            <a:picLocks noChangeAspect="1"/>
          </p:cNvPicPr>
          <p:nvPr/>
        </p:nvPicPr>
        <p:blipFill rotWithShape="1">
          <a:blip r:embed="rId2"/>
          <a:srcRect l="-468" t="80009" r="73567" b="-136"/>
          <a:stretch/>
        </p:blipFill>
        <p:spPr>
          <a:xfrm>
            <a:off x="798094" y="5133622"/>
            <a:ext cx="5410201" cy="2277038"/>
          </a:xfrm>
          <a:prstGeom prst="rect">
            <a:avLst/>
          </a:prstGeom>
        </p:spPr>
      </p:pic>
      <p:sp>
        <p:nvSpPr>
          <p:cNvPr id="11" name="TextBox 10">
            <a:extLst>
              <a:ext uri="{FF2B5EF4-FFF2-40B4-BE49-F238E27FC236}">
                <a16:creationId xmlns:a16="http://schemas.microsoft.com/office/drawing/2014/main" id="{D854CAAD-7628-C470-6C03-EEE4E6814A18}"/>
              </a:ext>
            </a:extLst>
          </p:cNvPr>
          <p:cNvSpPr txBox="1"/>
          <p:nvPr/>
        </p:nvSpPr>
        <p:spPr>
          <a:xfrm rot="10800000" flipV="1">
            <a:off x="1026693" y="7701988"/>
            <a:ext cx="4876801" cy="1477328"/>
          </a:xfrm>
          <a:prstGeom prst="rect">
            <a:avLst/>
          </a:prstGeom>
          <a:noFill/>
        </p:spPr>
        <p:txBody>
          <a:bodyPr wrap="square" rtlCol="0">
            <a:spAutoFit/>
          </a:bodyPr>
          <a:lstStyle/>
          <a:p>
            <a:r>
              <a:rPr lang="en-US" sz="1800" b="1" dirty="0"/>
              <a:t>Observations</a:t>
            </a:r>
            <a:r>
              <a:rPr lang="en-US" sz="1800" dirty="0"/>
              <a:t>: Random Forest achieves the highest accuracy among all models. It demonstrates high precision and recall rates for class 0, while maintaining reasonable rates for class 1.</a:t>
            </a:r>
            <a:endParaRPr lang="en-IN" sz="1800" dirty="0"/>
          </a:p>
        </p:txBody>
      </p:sp>
    </p:spTree>
    <p:extLst>
      <p:ext uri="{BB962C8B-B14F-4D97-AF65-F5344CB8AC3E}">
        <p14:creationId xmlns:p14="http://schemas.microsoft.com/office/powerpoint/2010/main" val="177834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417334-4DE1-C08F-92C5-368BCE42430E}"/>
              </a:ext>
            </a:extLst>
          </p:cNvPr>
          <p:cNvSpPr txBox="1"/>
          <p:nvPr/>
        </p:nvSpPr>
        <p:spPr>
          <a:xfrm>
            <a:off x="737937" y="834190"/>
            <a:ext cx="5374105" cy="2554545"/>
          </a:xfrm>
          <a:prstGeom prst="rect">
            <a:avLst/>
          </a:prstGeom>
          <a:noFill/>
        </p:spPr>
        <p:txBody>
          <a:bodyPr wrap="square" rtlCol="0">
            <a:spAutoFit/>
          </a:bodyPr>
          <a:lstStyle/>
          <a:p>
            <a:r>
              <a:rPr lang="en-US" sz="2000" b="1" dirty="0">
                <a:solidFill>
                  <a:srgbClr val="002060"/>
                </a:solidFill>
              </a:rPr>
              <a:t>Confusion Matrices:</a:t>
            </a:r>
          </a:p>
          <a:p>
            <a:endParaRPr lang="en-US" sz="2000" b="1" dirty="0"/>
          </a:p>
          <a:p>
            <a:r>
              <a:rPr lang="en-US" sz="2000" dirty="0"/>
              <a:t>Each confusion matrix shows the distribution of true positive, false positive, true negative, and false negative predictions for the corresponding model. It provides a visual representation of the model's performance in classifying instances into different classes.</a:t>
            </a:r>
          </a:p>
        </p:txBody>
      </p:sp>
      <p:pic>
        <p:nvPicPr>
          <p:cNvPr id="5" name="Picture 4">
            <a:extLst>
              <a:ext uri="{FF2B5EF4-FFF2-40B4-BE49-F238E27FC236}">
                <a16:creationId xmlns:a16="http://schemas.microsoft.com/office/drawing/2014/main" id="{15C353F4-9D9D-78E9-FE52-B8E7ED154C90}"/>
              </a:ext>
            </a:extLst>
          </p:cNvPr>
          <p:cNvPicPr>
            <a:picLocks noChangeAspect="1"/>
          </p:cNvPicPr>
          <p:nvPr/>
        </p:nvPicPr>
        <p:blipFill rotWithShape="1">
          <a:blip r:embed="rId2"/>
          <a:srcRect l="1" r="65847"/>
          <a:stretch/>
        </p:blipFill>
        <p:spPr>
          <a:xfrm>
            <a:off x="962526" y="3585661"/>
            <a:ext cx="2703095" cy="5173328"/>
          </a:xfrm>
          <a:prstGeom prst="rect">
            <a:avLst/>
          </a:prstGeom>
        </p:spPr>
      </p:pic>
      <p:pic>
        <p:nvPicPr>
          <p:cNvPr id="7" name="Picture 6">
            <a:extLst>
              <a:ext uri="{FF2B5EF4-FFF2-40B4-BE49-F238E27FC236}">
                <a16:creationId xmlns:a16="http://schemas.microsoft.com/office/drawing/2014/main" id="{9A08BFCD-803C-CA72-4A83-0C2D12DC6533}"/>
              </a:ext>
            </a:extLst>
          </p:cNvPr>
          <p:cNvPicPr>
            <a:picLocks noChangeAspect="1"/>
          </p:cNvPicPr>
          <p:nvPr/>
        </p:nvPicPr>
        <p:blipFill rotWithShape="1">
          <a:blip r:embed="rId3"/>
          <a:srcRect l="58" r="67427"/>
          <a:stretch/>
        </p:blipFill>
        <p:spPr>
          <a:xfrm>
            <a:off x="3665621" y="3762124"/>
            <a:ext cx="2783305" cy="4996865"/>
          </a:xfrm>
          <a:prstGeom prst="rect">
            <a:avLst/>
          </a:prstGeom>
        </p:spPr>
      </p:pic>
    </p:spTree>
    <p:extLst>
      <p:ext uri="{BB962C8B-B14F-4D97-AF65-F5344CB8AC3E}">
        <p14:creationId xmlns:p14="http://schemas.microsoft.com/office/powerpoint/2010/main" val="4021994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9A4FC-324C-7A70-C007-8B00AD18E7A5}"/>
              </a:ext>
            </a:extLst>
          </p:cNvPr>
          <p:cNvPicPr>
            <a:picLocks noChangeAspect="1"/>
          </p:cNvPicPr>
          <p:nvPr/>
        </p:nvPicPr>
        <p:blipFill rotWithShape="1">
          <a:blip r:embed="rId2"/>
          <a:srcRect t="53015" r="67719"/>
          <a:stretch/>
        </p:blipFill>
        <p:spPr>
          <a:xfrm>
            <a:off x="1872916" y="850232"/>
            <a:ext cx="3112168" cy="2261685"/>
          </a:xfrm>
          <a:prstGeom prst="rect">
            <a:avLst/>
          </a:prstGeom>
        </p:spPr>
      </p:pic>
      <p:sp>
        <p:nvSpPr>
          <p:cNvPr id="4" name="TextBox 3">
            <a:extLst>
              <a:ext uri="{FF2B5EF4-FFF2-40B4-BE49-F238E27FC236}">
                <a16:creationId xmlns:a16="http://schemas.microsoft.com/office/drawing/2014/main" id="{4DC0AA3C-FAD7-7497-023D-6A50C780E6CE}"/>
              </a:ext>
            </a:extLst>
          </p:cNvPr>
          <p:cNvSpPr txBox="1"/>
          <p:nvPr/>
        </p:nvSpPr>
        <p:spPr>
          <a:xfrm>
            <a:off x="866274" y="3609474"/>
            <a:ext cx="5358063" cy="5293757"/>
          </a:xfrm>
          <a:prstGeom prst="rect">
            <a:avLst/>
          </a:prstGeom>
          <a:noFill/>
        </p:spPr>
        <p:txBody>
          <a:bodyPr wrap="square" rtlCol="0">
            <a:spAutoFit/>
          </a:bodyPr>
          <a:lstStyle/>
          <a:p>
            <a:r>
              <a:rPr lang="en-US" sz="1800" b="1" dirty="0">
                <a:solidFill>
                  <a:srgbClr val="7030A0"/>
                </a:solidFill>
              </a:rPr>
              <a:t>Observations:</a:t>
            </a:r>
          </a:p>
          <a:p>
            <a:endParaRPr lang="en-US" sz="1800" b="1" dirty="0"/>
          </a:p>
          <a:p>
            <a:pPr marL="285750" indent="-285750">
              <a:buFont typeface="Arial" panose="020B0604020202020204" pitchFamily="34" charset="0"/>
              <a:buChar char="•"/>
            </a:pPr>
            <a:r>
              <a:rPr lang="en-US" sz="1800" b="1" dirty="0">
                <a:solidFill>
                  <a:srgbClr val="0070C0"/>
                </a:solidFill>
              </a:rPr>
              <a:t>True Negatives (TN)</a:t>
            </a:r>
            <a:r>
              <a:rPr lang="en-US" sz="1800" dirty="0">
                <a:solidFill>
                  <a:srgbClr val="0070C0"/>
                </a:solidFill>
              </a:rPr>
              <a:t>: </a:t>
            </a:r>
            <a:r>
              <a:rPr lang="en-US" sz="1800" dirty="0"/>
              <a:t>Highest in Random Forest, indicating it is very effective at correctly identifying instances of class 0.</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False Positives (FP)</a:t>
            </a:r>
            <a:r>
              <a:rPr lang="en-US" sz="1800" dirty="0">
                <a:solidFill>
                  <a:srgbClr val="0070C0"/>
                </a:solidFill>
              </a:rPr>
              <a:t>: </a:t>
            </a:r>
            <a:r>
              <a:rPr lang="en-US" sz="1800" dirty="0"/>
              <a:t>Lowest in Random Forest, showing fewer instances of class 0 being incorrectly classified as class 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False Negatives (FN)</a:t>
            </a:r>
            <a:r>
              <a:rPr lang="en-US" sz="1800" dirty="0">
                <a:solidFill>
                  <a:srgbClr val="0070C0"/>
                </a:solidFill>
              </a:rPr>
              <a:t>: </a:t>
            </a:r>
            <a:r>
              <a:rPr lang="en-US" sz="1800" dirty="0"/>
              <a:t>Lowest in Decision Tree, indicating fewer instances of class 1 being incorrectly classified as class 0.</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solidFill>
                  <a:srgbClr val="0070C0"/>
                </a:solidFill>
              </a:rPr>
              <a:t>True Positives (TP)</a:t>
            </a:r>
            <a:r>
              <a:rPr lang="en-US" sz="1800" dirty="0">
                <a:solidFill>
                  <a:srgbClr val="0070C0"/>
                </a:solidFill>
              </a:rPr>
              <a:t>: </a:t>
            </a:r>
            <a:r>
              <a:rPr lang="en-US" sz="1800" dirty="0"/>
              <a:t>Highest in KNN, indicating it is good at correctly identifying instances of class 1, followed closely by Decision Tree and Random Forest.</a:t>
            </a:r>
          </a:p>
          <a:p>
            <a:endParaRPr lang="en-IN" dirty="0"/>
          </a:p>
        </p:txBody>
      </p:sp>
    </p:spTree>
    <p:extLst>
      <p:ext uri="{BB962C8B-B14F-4D97-AF65-F5344CB8AC3E}">
        <p14:creationId xmlns:p14="http://schemas.microsoft.com/office/powerpoint/2010/main" val="12942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F62E58-492E-BCCD-82E0-BD769844AD68}"/>
              </a:ext>
            </a:extLst>
          </p:cNvPr>
          <p:cNvSpPr txBox="1"/>
          <p:nvPr/>
        </p:nvSpPr>
        <p:spPr>
          <a:xfrm>
            <a:off x="770021" y="1010653"/>
            <a:ext cx="5165558" cy="8032968"/>
          </a:xfrm>
          <a:prstGeom prst="rect">
            <a:avLst/>
          </a:prstGeom>
          <a:noFill/>
        </p:spPr>
        <p:txBody>
          <a:bodyPr wrap="square" rtlCol="0">
            <a:spAutoFit/>
          </a:bodyPr>
          <a:lstStyle/>
          <a:p>
            <a:pPr algn="l"/>
            <a:r>
              <a:rPr lang="en-US" sz="2400" b="1" i="0" dirty="0">
                <a:solidFill>
                  <a:schemeClr val="accent1">
                    <a:lumMod val="50000"/>
                  </a:schemeClr>
                </a:solidFill>
                <a:effectLst/>
                <a:highlight>
                  <a:srgbClr val="FFFFFF"/>
                </a:highlight>
                <a:latin typeface="ui-sans-serif"/>
              </a:rPr>
              <a:t>Problem Statement:</a:t>
            </a:r>
          </a:p>
          <a:p>
            <a:pPr algn="l"/>
            <a:endParaRPr lang="en-US" sz="2000" b="1" dirty="0">
              <a:solidFill>
                <a:srgbClr val="0D0D0D"/>
              </a:solidFill>
              <a:highlight>
                <a:srgbClr val="FFFFFF"/>
              </a:highlight>
              <a:latin typeface="ui-sans-serif"/>
            </a:endParaRPr>
          </a:p>
          <a:p>
            <a:pPr algn="l"/>
            <a:r>
              <a:rPr lang="en-US" sz="2000" b="0" i="0" dirty="0">
                <a:solidFill>
                  <a:srgbClr val="0D0D0D"/>
                </a:solidFill>
                <a:effectLst/>
                <a:highlight>
                  <a:srgbClr val="FFFFFF"/>
                </a:highlight>
                <a:latin typeface="ui-sans-serif"/>
              </a:rPr>
              <a:t>In the banking </a:t>
            </a:r>
            <a:r>
              <a:rPr lang="en-US" sz="2000" b="0" i="0" dirty="0">
                <a:solidFill>
                  <a:schemeClr val="tx1"/>
                </a:solidFill>
                <a:effectLst/>
                <a:highlight>
                  <a:srgbClr val="FFFFFF"/>
                </a:highlight>
                <a:latin typeface="ui-sans-serif"/>
              </a:rPr>
              <a:t>sector</a:t>
            </a:r>
            <a:r>
              <a:rPr lang="en-US" sz="2000" b="0" i="0" dirty="0">
                <a:solidFill>
                  <a:srgbClr val="0D0D0D"/>
                </a:solidFill>
                <a:effectLst/>
                <a:highlight>
                  <a:srgbClr val="FFFFFF"/>
                </a:highlight>
                <a:latin typeface="ui-sans-serif"/>
              </a:rPr>
              <a:t>, credit risk management is crucial for ensuring financial stability and minimizing losses. With the increasing volume of loan applications, banks face the challenge of accurately predicting whether a borrower will default on their loan payments. This prediction is essential for making informed lending decisions and reducing the bank's non-performing assets.</a:t>
            </a:r>
          </a:p>
          <a:p>
            <a:pPr algn="l"/>
            <a:endParaRPr lang="en-US" b="0" i="0" dirty="0">
              <a:solidFill>
                <a:srgbClr val="0D0D0D"/>
              </a:solidFill>
              <a:effectLst/>
              <a:highlight>
                <a:srgbClr val="FFFFFF"/>
              </a:highlight>
              <a:latin typeface="ui-sans-serif"/>
            </a:endParaRPr>
          </a:p>
          <a:p>
            <a:pPr algn="l"/>
            <a:endParaRPr lang="en-US" b="0" i="0" dirty="0">
              <a:solidFill>
                <a:srgbClr val="0D0D0D"/>
              </a:solidFill>
              <a:effectLst/>
              <a:highlight>
                <a:srgbClr val="FFFFFF"/>
              </a:highlight>
              <a:latin typeface="ui-sans-serif"/>
            </a:endParaRPr>
          </a:p>
          <a:p>
            <a:pPr algn="l"/>
            <a:r>
              <a:rPr lang="en-US" sz="2400" b="1" i="0" dirty="0">
                <a:solidFill>
                  <a:schemeClr val="accent1">
                    <a:lumMod val="50000"/>
                  </a:schemeClr>
                </a:solidFill>
                <a:effectLst/>
                <a:highlight>
                  <a:srgbClr val="FFFFFF"/>
                </a:highlight>
                <a:latin typeface="ui-sans-serif"/>
              </a:rPr>
              <a:t>Objective:</a:t>
            </a:r>
            <a:endParaRPr lang="en-US" sz="2400" b="0" i="0" dirty="0">
              <a:solidFill>
                <a:schemeClr val="accent1">
                  <a:lumMod val="50000"/>
                </a:schemeClr>
              </a:solidFill>
              <a:effectLst/>
              <a:highlight>
                <a:srgbClr val="FFFFFF"/>
              </a:highlight>
              <a:latin typeface="ui-sans-serif"/>
            </a:endParaRPr>
          </a:p>
          <a:p>
            <a:endParaRPr lang="en-US" sz="2000" b="0" i="0" dirty="0">
              <a:solidFill>
                <a:srgbClr val="0D0D0D"/>
              </a:solidFill>
              <a:effectLst/>
              <a:highlight>
                <a:srgbClr val="FFFFFF"/>
              </a:highlight>
              <a:latin typeface="ui-sans-serif"/>
            </a:endParaRPr>
          </a:p>
          <a:p>
            <a:r>
              <a:rPr lang="en-US" sz="2000" b="0" i="0" dirty="0">
                <a:solidFill>
                  <a:srgbClr val="0D0D0D"/>
                </a:solidFill>
                <a:effectLst/>
                <a:highlight>
                  <a:srgbClr val="FFFFFF"/>
                </a:highlight>
                <a:latin typeface="ui-sans-serif"/>
              </a:rPr>
              <a:t>The objective of this project is to develop a predictive model that can accurately classify loan applicants into default and non-default categories based on various features such as age, income, loan amount, loan intent, home ownership, etc. By leveraging machine learning techniques, we aim to assist banks in identifying potential defaulters early in the loan application process, thereby mitigating credit risk and improving loan portfolio performance.</a:t>
            </a:r>
            <a:endParaRPr lang="en-US" sz="2000" dirty="0">
              <a:solidFill>
                <a:srgbClr val="0D0D0D"/>
              </a:solidFill>
              <a:highlight>
                <a:srgbClr val="FFFFFF"/>
              </a:highlight>
              <a:latin typeface="ui-sans-serif"/>
            </a:endParaRPr>
          </a:p>
          <a:p>
            <a:pPr algn="l"/>
            <a:endParaRPr lang="en-US" sz="2000" b="0" i="0" dirty="0">
              <a:solidFill>
                <a:srgbClr val="0D0D0D"/>
              </a:solidFill>
              <a:effectLst/>
              <a:highlight>
                <a:srgbClr val="FFFFFF"/>
              </a:highlight>
              <a:latin typeface="ui-sans-serif"/>
            </a:endParaRPr>
          </a:p>
        </p:txBody>
      </p:sp>
    </p:spTree>
    <p:extLst>
      <p:ext uri="{BB962C8B-B14F-4D97-AF65-F5344CB8AC3E}">
        <p14:creationId xmlns:p14="http://schemas.microsoft.com/office/powerpoint/2010/main" val="79183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8ECF2-BC7C-5F56-F529-0C0B321E9CF2}"/>
              </a:ext>
            </a:extLst>
          </p:cNvPr>
          <p:cNvPicPr>
            <a:picLocks noChangeAspect="1"/>
          </p:cNvPicPr>
          <p:nvPr/>
        </p:nvPicPr>
        <p:blipFill rotWithShape="1">
          <a:blip r:embed="rId2"/>
          <a:srcRect t="6440" r="47368" b="36591"/>
          <a:stretch/>
        </p:blipFill>
        <p:spPr>
          <a:xfrm>
            <a:off x="1219199" y="673768"/>
            <a:ext cx="4106779" cy="2743200"/>
          </a:xfrm>
          <a:prstGeom prst="rect">
            <a:avLst/>
          </a:prstGeom>
        </p:spPr>
      </p:pic>
      <p:sp>
        <p:nvSpPr>
          <p:cNvPr id="3" name="TextBox 2">
            <a:extLst>
              <a:ext uri="{FF2B5EF4-FFF2-40B4-BE49-F238E27FC236}">
                <a16:creationId xmlns:a16="http://schemas.microsoft.com/office/drawing/2014/main" id="{8681EB20-7D90-2F34-5C70-5815EBD75532}"/>
              </a:ext>
            </a:extLst>
          </p:cNvPr>
          <p:cNvSpPr txBox="1"/>
          <p:nvPr/>
        </p:nvSpPr>
        <p:spPr>
          <a:xfrm>
            <a:off x="753979" y="3705726"/>
            <a:ext cx="5727032" cy="5293757"/>
          </a:xfrm>
          <a:prstGeom prst="rect">
            <a:avLst/>
          </a:prstGeom>
          <a:noFill/>
        </p:spPr>
        <p:txBody>
          <a:bodyPr wrap="square" rtlCol="0">
            <a:spAutoFit/>
          </a:bodyPr>
          <a:lstStyle/>
          <a:p>
            <a:r>
              <a:rPr lang="en-US" sz="1800" dirty="0">
                <a:solidFill>
                  <a:srgbClr val="00B0F0"/>
                </a:solidFill>
              </a:rPr>
              <a:t>Model Accuracy Observations:</a:t>
            </a:r>
          </a:p>
          <a:p>
            <a:r>
              <a:rPr lang="en-US" sz="1800" dirty="0"/>
              <a:t>Among the models evaluated, Random Forest achieved the highest accuracy at 93.04%, demonstrating its robust performance in correctly classifying both loan approval statuses. SVM followed with an accuracy of 89.20%, showing a strong ability to distinguish between the classes, primarily due to its high true negative rate. The Decision Tree model had an accuracy of 86.98%, performing well in balancing false negatives and true positives. KNN and Logistic Regression showed similar performance, with accuracies of 81.94% and 81.66% respectively, indicating that while they are effective, they struggled more with false positives compared to Random Forest and SVM. Overall, Random Forest emerged as the most accurate model, while KNN and Logistic Regression provided comparable but slightly less effective performance.</a:t>
            </a:r>
          </a:p>
          <a:p>
            <a:endParaRPr lang="en-IN" dirty="0"/>
          </a:p>
        </p:txBody>
      </p:sp>
    </p:spTree>
    <p:extLst>
      <p:ext uri="{BB962C8B-B14F-4D97-AF65-F5344CB8AC3E}">
        <p14:creationId xmlns:p14="http://schemas.microsoft.com/office/powerpoint/2010/main" val="1010305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3E9CD3F-7C61-A977-21C5-893DF0825838}"/>
              </a:ext>
            </a:extLst>
          </p:cNvPr>
          <p:cNvSpPr>
            <a:spLocks noChangeArrowheads="1"/>
          </p:cNvSpPr>
          <p:nvPr/>
        </p:nvSpPr>
        <p:spPr bwMode="auto">
          <a:xfrm rot="10800000" flipV="1">
            <a:off x="497304" y="825384"/>
            <a:ext cx="5871411"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accent5">
                    <a:lumMod val="50000"/>
                  </a:schemeClr>
                </a:solidFill>
                <a:effectLst/>
                <a:latin typeface="Arial" panose="020B0604020202020204" pitchFamily="34" charset="0"/>
              </a:rPr>
              <a:t>Model Training and Saving</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Random Forest model is trained on the resampled training data to handle class imbalance.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Both the trained model (</a:t>
            </a:r>
            <a:r>
              <a:rPr kumimoji="0" lang="en-US" altLang="en-US" sz="1800" b="0" i="0" u="none" strike="noStrike" cap="none" normalizeH="0" baseline="0" dirty="0">
                <a:ln>
                  <a:noFill/>
                </a:ln>
                <a:solidFill>
                  <a:schemeClr val="tx1"/>
                </a:solidFill>
                <a:effectLst/>
                <a:latin typeface="Arial Unicode MS"/>
              </a:rPr>
              <a:t>random_forest_model.joblib</a:t>
            </a:r>
            <a:r>
              <a:rPr kumimoji="0" lang="en-US" altLang="en-US" sz="1800" b="0" i="0" u="none" strike="noStrike" cap="none" normalizeH="0" baseline="0" dirty="0">
                <a:ln>
                  <a:noFill/>
                </a:ln>
                <a:solidFill>
                  <a:schemeClr val="tx1"/>
                </a:solidFill>
                <a:effectLst/>
              </a:rPr>
              <a:t>) and the preprocessor (</a:t>
            </a:r>
            <a:r>
              <a:rPr kumimoji="0" lang="en-US" altLang="en-US" sz="1800" b="0" i="0" u="none" strike="noStrike" cap="none" normalizeH="0" baseline="0" dirty="0">
                <a:ln>
                  <a:noFill/>
                </a:ln>
                <a:solidFill>
                  <a:schemeClr val="tx1"/>
                </a:solidFill>
                <a:effectLst/>
                <a:latin typeface="Arial Unicode MS"/>
              </a:rPr>
              <a:t>preprocessor.joblib</a:t>
            </a:r>
            <a:r>
              <a:rPr kumimoji="0" lang="en-US" altLang="en-US" sz="1800" b="0" i="0" u="none" strike="noStrike" cap="none" normalizeH="0" baseline="0" dirty="0">
                <a:ln>
                  <a:noFill/>
                </a:ln>
                <a:solidFill>
                  <a:schemeClr val="tx1"/>
                </a:solidFill>
                <a:effectLst/>
              </a:rPr>
              <a:t>) are saved using </a:t>
            </a:r>
            <a:r>
              <a:rPr kumimoji="0" lang="en-US" altLang="en-US" sz="1800" b="0" i="0" u="none" strike="noStrike" cap="none" normalizeH="0" baseline="0" dirty="0">
                <a:ln>
                  <a:noFill/>
                </a:ln>
                <a:solidFill>
                  <a:schemeClr val="tx1"/>
                </a:solidFill>
                <a:effectLst/>
                <a:latin typeface="Arial Unicode MS"/>
              </a:rPr>
              <a:t>joblib</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DEF4D8B-CB16-886B-FFF5-25104550C40B}"/>
              </a:ext>
            </a:extLst>
          </p:cNvPr>
          <p:cNvPicPr>
            <a:picLocks noChangeAspect="1"/>
          </p:cNvPicPr>
          <p:nvPr/>
        </p:nvPicPr>
        <p:blipFill rotWithShape="1">
          <a:blip r:embed="rId2"/>
          <a:srcRect l="5381" t="36381" r="63742" b="26193"/>
          <a:stretch/>
        </p:blipFill>
        <p:spPr>
          <a:xfrm>
            <a:off x="822158" y="3472263"/>
            <a:ext cx="4251158" cy="3826895"/>
          </a:xfrm>
          <a:prstGeom prst="rect">
            <a:avLst/>
          </a:prstGeom>
        </p:spPr>
      </p:pic>
    </p:spTree>
    <p:extLst>
      <p:ext uri="{BB962C8B-B14F-4D97-AF65-F5344CB8AC3E}">
        <p14:creationId xmlns:p14="http://schemas.microsoft.com/office/powerpoint/2010/main" val="1555703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D537B9-3E66-CEC5-4CF1-04FAEA0C5258}"/>
              </a:ext>
            </a:extLst>
          </p:cNvPr>
          <p:cNvSpPr txBox="1"/>
          <p:nvPr/>
        </p:nvSpPr>
        <p:spPr>
          <a:xfrm>
            <a:off x="721895" y="673768"/>
            <a:ext cx="4668252" cy="400110"/>
          </a:xfrm>
          <a:prstGeom prst="rect">
            <a:avLst/>
          </a:prstGeom>
          <a:noFill/>
        </p:spPr>
        <p:txBody>
          <a:bodyPr wrap="square" rtlCol="0">
            <a:spAutoFit/>
          </a:bodyPr>
          <a:lstStyle/>
          <a:p>
            <a:r>
              <a:rPr lang="en-IN" sz="2000" b="1" dirty="0">
                <a:solidFill>
                  <a:schemeClr val="accent5">
                    <a:lumMod val="50000"/>
                  </a:schemeClr>
                </a:solidFill>
              </a:rPr>
              <a:t>Real-Time Prediction </a:t>
            </a:r>
            <a:r>
              <a:rPr lang="en-IN" sz="2000" dirty="0">
                <a:solidFill>
                  <a:schemeClr val="accent5">
                    <a:lumMod val="50000"/>
                  </a:schemeClr>
                </a:solidFill>
              </a:rPr>
              <a:t>:</a:t>
            </a:r>
          </a:p>
        </p:txBody>
      </p:sp>
      <p:pic>
        <p:nvPicPr>
          <p:cNvPr id="5" name="Picture 4">
            <a:extLst>
              <a:ext uri="{FF2B5EF4-FFF2-40B4-BE49-F238E27FC236}">
                <a16:creationId xmlns:a16="http://schemas.microsoft.com/office/drawing/2014/main" id="{CA559507-F4BC-2E6D-6520-4F18A365DCCD}"/>
              </a:ext>
            </a:extLst>
          </p:cNvPr>
          <p:cNvPicPr>
            <a:picLocks noChangeAspect="1"/>
          </p:cNvPicPr>
          <p:nvPr/>
        </p:nvPicPr>
        <p:blipFill rotWithShape="1">
          <a:blip r:embed="rId2"/>
          <a:srcRect l="4912" t="23368" r="66083" b="19216"/>
          <a:stretch/>
        </p:blipFill>
        <p:spPr>
          <a:xfrm>
            <a:off x="721896" y="3609474"/>
            <a:ext cx="5149516" cy="4812631"/>
          </a:xfrm>
          <a:prstGeom prst="rect">
            <a:avLst/>
          </a:prstGeom>
        </p:spPr>
      </p:pic>
      <p:pic>
        <p:nvPicPr>
          <p:cNvPr id="7" name="Picture 6">
            <a:extLst>
              <a:ext uri="{FF2B5EF4-FFF2-40B4-BE49-F238E27FC236}">
                <a16:creationId xmlns:a16="http://schemas.microsoft.com/office/drawing/2014/main" id="{EEA4133C-B74C-D01F-8149-0AA826E5C850}"/>
              </a:ext>
            </a:extLst>
          </p:cNvPr>
          <p:cNvPicPr>
            <a:picLocks noChangeAspect="1"/>
          </p:cNvPicPr>
          <p:nvPr/>
        </p:nvPicPr>
        <p:blipFill rotWithShape="1">
          <a:blip r:embed="rId3"/>
          <a:srcRect l="4912" t="34301" r="69357" b="45321"/>
          <a:stretch/>
        </p:blipFill>
        <p:spPr>
          <a:xfrm>
            <a:off x="721895" y="1250341"/>
            <a:ext cx="5149516" cy="2359133"/>
          </a:xfrm>
          <a:prstGeom prst="rect">
            <a:avLst/>
          </a:prstGeom>
        </p:spPr>
      </p:pic>
    </p:spTree>
    <p:extLst>
      <p:ext uri="{BB962C8B-B14F-4D97-AF65-F5344CB8AC3E}">
        <p14:creationId xmlns:p14="http://schemas.microsoft.com/office/powerpoint/2010/main" val="123090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82F89C-B131-A992-34A2-97F0B9060B4C}"/>
              </a:ext>
            </a:extLst>
          </p:cNvPr>
          <p:cNvSpPr>
            <a:spLocks noChangeArrowheads="1"/>
          </p:cNvSpPr>
          <p:nvPr/>
        </p:nvSpPr>
        <p:spPr bwMode="auto">
          <a:xfrm rot="10800000" flipV="1">
            <a:off x="577515" y="669678"/>
            <a:ext cx="5678905"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5">
                    <a:lumMod val="50000"/>
                  </a:schemeClr>
                </a:solidFill>
                <a:effectLst/>
                <a:latin typeface="Arial" panose="020B0604020202020204" pitchFamily="34" charset="0"/>
              </a:rPr>
              <a:t>Real-Time Prediction Function</a:t>
            </a:r>
            <a:r>
              <a:rPr kumimoji="0" lang="en-US" altLang="en-US" sz="1800" b="0" i="0" u="none" strike="noStrike" cap="none" normalizeH="0" baseline="0" dirty="0">
                <a:ln>
                  <a:noFill/>
                </a:ln>
                <a:solidFill>
                  <a:schemeClr val="accent5">
                    <a:lumMod val="5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0" i="0" u="none" strike="noStrike" cap="none" normalizeH="0" baseline="0" dirty="0">
                <a:ln>
                  <a:noFill/>
                </a:ln>
                <a:solidFill>
                  <a:schemeClr val="tx1"/>
                </a:solidFill>
                <a:effectLst/>
                <a:latin typeface="Arial Unicode MS"/>
              </a:rPr>
              <a:t>predict_loan_status</a:t>
            </a:r>
            <a:r>
              <a:rPr kumimoji="0" lang="en-US" altLang="en-US" sz="1800" b="0" i="0" u="none" strike="noStrike" cap="none" normalizeH="0" baseline="0" dirty="0">
                <a:ln>
                  <a:noFill/>
                </a:ln>
                <a:solidFill>
                  <a:schemeClr val="tx1"/>
                </a:solidFill>
                <a:effectLst/>
              </a:rPr>
              <a:t> function loads the saved preprocessor and trained model.</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takes input data in the form of a dictionary containing the features of a loan applicant.</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input data is converted to a DataFrame and preprocessed using the loaded preprocessor.</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preprocessed data is then used to make a prediction with the loaded Random Forest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prediction result is returned as either </a:t>
            </a:r>
            <a:r>
              <a:rPr kumimoji="0" lang="en-US" altLang="en-US" sz="1800" b="0" i="0" u="none" strike="noStrike" cap="none" normalizeH="0" baseline="0" dirty="0">
                <a:ln>
                  <a:noFill/>
                </a:ln>
                <a:solidFill>
                  <a:schemeClr val="tx1"/>
                </a:solidFill>
                <a:effectLst/>
                <a:latin typeface="Arial Unicode MS"/>
              </a:rPr>
              <a:t>'Approved'</a:t>
            </a:r>
            <a:r>
              <a:rPr kumimoji="0" lang="en-US" altLang="en-US" sz="1800" b="0" i="0" u="none" strike="noStrike" cap="none" normalizeH="0" baseline="0" dirty="0">
                <a:ln>
                  <a:noFill/>
                </a:ln>
                <a:solidFill>
                  <a:schemeClr val="tx1"/>
                </a:solidFill>
                <a:effectLst/>
              </a:rPr>
              <a:t> or </a:t>
            </a:r>
            <a:r>
              <a:rPr kumimoji="0" lang="en-US" altLang="en-US" sz="1800" b="0" i="0" u="none" strike="noStrike" cap="none" normalizeH="0" baseline="0" dirty="0">
                <a:ln>
                  <a:noFill/>
                </a:ln>
                <a:solidFill>
                  <a:schemeClr val="tx1"/>
                </a:solidFill>
                <a:effectLst/>
                <a:latin typeface="Arial Unicode MS"/>
              </a:rPr>
              <a:t>'Denied'</a:t>
            </a:r>
            <a:r>
              <a:rPr kumimoji="0" lang="en-US" altLang="en-US" sz="1800" b="0" i="0" u="none" strike="noStrike" cap="none" normalizeH="0" baseline="0" dirty="0">
                <a:ln>
                  <a:noFill/>
                </a:ln>
                <a:solidFill>
                  <a:schemeClr val="tx1"/>
                </a:solidFill>
                <a:effectLst/>
              </a:rPr>
              <a:t>, depending on the model's prediction for the loan status.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setup allows for efficient real-time predictions of loan approval status based on input features, aiding in quick decision-making processes in banking and lending operations.</a:t>
            </a:r>
          </a:p>
        </p:txBody>
      </p:sp>
    </p:spTree>
    <p:extLst>
      <p:ext uri="{BB962C8B-B14F-4D97-AF65-F5344CB8AC3E}">
        <p14:creationId xmlns:p14="http://schemas.microsoft.com/office/powerpoint/2010/main" val="3593877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3F95E-B060-00BA-E797-7F13D92B9B37}"/>
              </a:ext>
            </a:extLst>
          </p:cNvPr>
          <p:cNvSpPr txBox="1"/>
          <p:nvPr/>
        </p:nvSpPr>
        <p:spPr>
          <a:xfrm>
            <a:off x="946484" y="1074822"/>
            <a:ext cx="5374105" cy="7571303"/>
          </a:xfrm>
          <a:prstGeom prst="rect">
            <a:avLst/>
          </a:prstGeom>
          <a:noFill/>
        </p:spPr>
        <p:txBody>
          <a:bodyPr wrap="square" rtlCol="0">
            <a:spAutoFit/>
          </a:bodyPr>
          <a:lstStyle/>
          <a:p>
            <a:r>
              <a:rPr lang="en-IN" sz="1800" b="1" dirty="0">
                <a:solidFill>
                  <a:srgbClr val="002060"/>
                </a:solidFill>
              </a:rPr>
              <a:t>Conclusions:</a:t>
            </a:r>
          </a:p>
          <a:p>
            <a:endParaRPr lang="en-IN" sz="1800" dirty="0"/>
          </a:p>
          <a:p>
            <a:r>
              <a:rPr lang="en-US" sz="1800" dirty="0"/>
              <a:t>This project aimed to evaluate and compare various machine learning models to predict loan approval status based on applicant data, helping banks and financial institutions make more informed credit decisions. The dataset was preprocessed using scaling for numerical features and one-hot encoding for categorical features, followed by the application of SMOTE to address class imbalance. Five models were trained and evaluated: KNN, Logistic Regression, SVM, Decision Tree, and Random Forest.</a:t>
            </a:r>
          </a:p>
          <a:p>
            <a:endParaRPr lang="en-US" sz="1800" dirty="0"/>
          </a:p>
          <a:p>
            <a:r>
              <a:rPr lang="en-US" sz="1800" dirty="0"/>
              <a:t>Among the models, Random Forest outperformed others with an accuracy of 93.04%, highlighting its ability to handle complex relationships in the data and providing high precision and recall for both approved and default classes. SVM also showed strong performance with an accuracy of 89.20%, particularly excelling in identifying true negatives, which is crucial for minimizing loan defaults. The Decision Tree model achieved an accuracy of 86.98%, demonstrating a good balance between identifying true positives and negatives but with slightly more variance than Random Forest.</a:t>
            </a:r>
          </a:p>
          <a:p>
            <a:endParaRPr lang="en-US" sz="1800" dirty="0"/>
          </a:p>
        </p:txBody>
      </p:sp>
    </p:spTree>
    <p:extLst>
      <p:ext uri="{BB962C8B-B14F-4D97-AF65-F5344CB8AC3E}">
        <p14:creationId xmlns:p14="http://schemas.microsoft.com/office/powerpoint/2010/main" val="418112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3BC2A7-B13A-F367-8E2C-14D70FB744AA}"/>
              </a:ext>
            </a:extLst>
          </p:cNvPr>
          <p:cNvSpPr txBox="1"/>
          <p:nvPr/>
        </p:nvSpPr>
        <p:spPr>
          <a:xfrm>
            <a:off x="705854" y="1010653"/>
            <a:ext cx="5181600" cy="7294305"/>
          </a:xfrm>
          <a:prstGeom prst="rect">
            <a:avLst/>
          </a:prstGeom>
          <a:noFill/>
        </p:spPr>
        <p:txBody>
          <a:bodyPr wrap="square" rtlCol="0">
            <a:spAutoFit/>
          </a:bodyPr>
          <a:lstStyle/>
          <a:p>
            <a:endParaRPr lang="en-US" sz="1800" dirty="0"/>
          </a:p>
          <a:p>
            <a:endParaRPr lang="en-US" sz="1800" dirty="0"/>
          </a:p>
          <a:p>
            <a:r>
              <a:rPr lang="en-US" sz="1800" dirty="0"/>
              <a:t>KNN and Logistic Regression, with accuracies of 81.94% and 81.66% respectively, showed similar performance but struggled more with false positives compared to Random Forest and SVM. KNN's performance was affected by the proximity-based classification, which can be sensitive to data distribution, while Logistic Regression, being a linear model, may not capture non-linear relationships as effectively.</a:t>
            </a:r>
          </a:p>
          <a:p>
            <a:endParaRPr lang="en-US" sz="1800" dirty="0"/>
          </a:p>
          <a:p>
            <a:r>
              <a:rPr lang="en-US" sz="1800" dirty="0"/>
              <a:t>The confusion matrices provided deeper insights into the models' performances. For instance, Random Forest had the lowest number of false negatives and positives, making it reliable for both identifying qualified applicants and reducing the risk of approving loans to potentially defaulting individuals. SVM's lower false positive rate is beneficial for minimizing default risks, whereas the higher false positives in KNN and Logistic Regression indicate areas for improvement.</a:t>
            </a:r>
          </a:p>
          <a:p>
            <a:endParaRPr lang="en-US" sz="1800" dirty="0"/>
          </a:p>
          <a:p>
            <a:endParaRPr lang="en-US" sz="1800" dirty="0"/>
          </a:p>
          <a:p>
            <a:endParaRPr lang="en-IN" sz="1800" dirty="0"/>
          </a:p>
        </p:txBody>
      </p:sp>
    </p:spTree>
    <p:extLst>
      <p:ext uri="{BB962C8B-B14F-4D97-AF65-F5344CB8AC3E}">
        <p14:creationId xmlns:p14="http://schemas.microsoft.com/office/powerpoint/2010/main" val="280795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42D8D8-8E52-36CF-E28F-1E5FA126D96C}"/>
              </a:ext>
            </a:extLst>
          </p:cNvPr>
          <p:cNvSpPr txBox="1"/>
          <p:nvPr/>
        </p:nvSpPr>
        <p:spPr>
          <a:xfrm>
            <a:off x="898357" y="1138989"/>
            <a:ext cx="5101389" cy="4524315"/>
          </a:xfrm>
          <a:prstGeom prst="rect">
            <a:avLst/>
          </a:prstGeom>
          <a:noFill/>
        </p:spPr>
        <p:txBody>
          <a:bodyPr wrap="square" rtlCol="0">
            <a:spAutoFit/>
          </a:bodyPr>
          <a:lstStyle/>
          <a:p>
            <a:endParaRPr lang="en-US" sz="1800" dirty="0"/>
          </a:p>
          <a:p>
            <a:r>
              <a:rPr lang="en-US" sz="1800" dirty="0"/>
              <a:t>In conclusion, machine learning models, particularly Random Forest and SVM, can significantly aid banks and financial institutions in assessing credit risk. These models help by providing accurate predictions of loan approval status, thereby reducing the chances of loan defaults and improving the decision-making process. Implementing these models can enhance the efficiency of credit scoring systems, leading to more reliable credit evaluations and better risk management in the banking sector. This project demonstrates the potential of machine learning in transforming traditional credit scoring into a more data-driven and precise process.</a:t>
            </a:r>
            <a:endParaRPr lang="en-IN" sz="1800" dirty="0"/>
          </a:p>
        </p:txBody>
      </p:sp>
    </p:spTree>
    <p:extLst>
      <p:ext uri="{BB962C8B-B14F-4D97-AF65-F5344CB8AC3E}">
        <p14:creationId xmlns:p14="http://schemas.microsoft.com/office/powerpoint/2010/main" val="1728015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2173038" y="5669444"/>
            <a:ext cx="2511924" cy="1594303"/>
          </a:xfrm>
          <a:prstGeom prst="rect">
            <a:avLst/>
          </a:prstGeom>
          <a:noFill/>
          <a:ln>
            <a:noFill/>
          </a:ln>
        </p:spPr>
      </p:pic>
      <p:sp>
        <p:nvSpPr>
          <p:cNvPr id="117" name="Google Shape;117;p5"/>
          <p:cNvSpPr txBox="1"/>
          <p:nvPr/>
        </p:nvSpPr>
        <p:spPr>
          <a:xfrm>
            <a:off x="2173038" y="4236555"/>
            <a:ext cx="3008562" cy="1249845"/>
          </a:xfrm>
          <a:prstGeom prst="rect">
            <a:avLst/>
          </a:prstGeom>
          <a:noFill/>
          <a:ln>
            <a:noFill/>
          </a:ln>
        </p:spPr>
        <p:txBody>
          <a:bodyPr spcFirstLastPara="1" wrap="square" lIns="51427" tIns="25706" rIns="51427" bIns="25706" anchor="t" anchorCtr="0">
            <a:noAutofit/>
          </a:bodyPr>
          <a:lstStyle/>
          <a:p>
            <a:pPr>
              <a:buClr>
                <a:srgbClr val="C00000"/>
              </a:buClr>
              <a:buSzPts val="4400"/>
            </a:pPr>
            <a:r>
              <a:rPr lang="en-IN" sz="2475" dirty="0">
                <a:solidFill>
                  <a:srgbClr val="C00000"/>
                </a:solidFill>
                <a:latin typeface="Libre Baskerville"/>
                <a:ea typeface="Libre Baskerville"/>
                <a:cs typeface="Libre Baskerville"/>
                <a:sym typeface="Libre Baskerville"/>
              </a:rPr>
              <a:t>THANK YOU</a:t>
            </a:r>
            <a:endParaRPr sz="1013"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975EB-343B-8F41-13C7-832C73ED7E66}"/>
              </a:ext>
            </a:extLst>
          </p:cNvPr>
          <p:cNvSpPr txBox="1"/>
          <p:nvPr/>
        </p:nvSpPr>
        <p:spPr>
          <a:xfrm>
            <a:off x="1684421" y="1588168"/>
            <a:ext cx="3224463" cy="5213685"/>
          </a:xfrm>
          <a:prstGeom prst="rect">
            <a:avLst/>
          </a:prstGeom>
          <a:noFill/>
        </p:spPr>
        <p:txBody>
          <a:bodyPr wrap="square" rtlCol="0">
            <a:spAutoFit/>
          </a:bodyPr>
          <a:lstStyle/>
          <a:p>
            <a:endParaRPr lang="en-IN" dirty="0"/>
          </a:p>
        </p:txBody>
      </p:sp>
      <p:sp>
        <p:nvSpPr>
          <p:cNvPr id="7" name="Rectangle 1">
            <a:extLst>
              <a:ext uri="{FF2B5EF4-FFF2-40B4-BE49-F238E27FC236}">
                <a16:creationId xmlns:a16="http://schemas.microsoft.com/office/drawing/2014/main" id="{5444E758-8314-23FD-CEB8-D80441AEFA2B}"/>
              </a:ext>
            </a:extLst>
          </p:cNvPr>
          <p:cNvSpPr>
            <a:spLocks noChangeArrowheads="1"/>
          </p:cNvSpPr>
          <p:nvPr/>
        </p:nvSpPr>
        <p:spPr bwMode="auto">
          <a:xfrm>
            <a:off x="786063" y="1334584"/>
            <a:ext cx="5678906" cy="68023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50000"/>
                  </a:schemeClr>
                </a:solidFill>
                <a:effectLst/>
                <a:latin typeface="ui-sans-serif"/>
              </a:rPr>
              <a:t>Data:</a:t>
            </a:r>
            <a:endParaRPr kumimoji="0" lang="en-US" altLang="en-US" sz="2000" b="0" i="0" u="none" strike="noStrike" cap="none" normalizeH="0" baseline="0" dirty="0">
              <a:ln>
                <a:noFill/>
              </a:ln>
              <a:solidFill>
                <a:schemeClr val="accent1">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D0D0D"/>
                </a:solidFill>
                <a:effectLst/>
                <a:latin typeface="ui-sans-serif"/>
              </a:rPr>
              <a:t>The dataset provided contains information about loan applicants, including the following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person_age</a:t>
            </a:r>
            <a:r>
              <a:rPr kumimoji="0" lang="en-US" altLang="en-US" sz="2000" b="0" i="0" u="none" strike="noStrike" cap="none" normalizeH="0" baseline="0" dirty="0">
                <a:ln>
                  <a:noFill/>
                </a:ln>
                <a:solidFill>
                  <a:srgbClr val="0070C0"/>
                </a:solidFill>
                <a:effectLst/>
                <a:latin typeface="ui-sans-serif"/>
              </a:rPr>
              <a:t>: </a:t>
            </a:r>
            <a:r>
              <a:rPr kumimoji="0" lang="en-US" altLang="en-US" sz="2000" b="0" i="0" u="none" strike="noStrike" cap="none" normalizeH="0" baseline="0" dirty="0">
                <a:ln>
                  <a:noFill/>
                </a:ln>
                <a:solidFill>
                  <a:srgbClr val="0D0D0D"/>
                </a:solidFill>
                <a:effectLst/>
                <a:latin typeface="ui-sans-serif"/>
              </a:rPr>
              <a:t>Age of the applicant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person_income</a:t>
            </a:r>
            <a:r>
              <a:rPr kumimoji="0" lang="en-US" altLang="en-US" sz="2000" b="0" i="0" u="none" strike="noStrike" cap="none" normalizeH="0" baseline="0" dirty="0">
                <a:ln>
                  <a:noFill/>
                </a:ln>
                <a:solidFill>
                  <a:srgbClr val="0070C0"/>
                </a:solidFill>
                <a:effectLst/>
                <a:latin typeface="ui-sans-serif"/>
              </a:rPr>
              <a:t>: </a:t>
            </a:r>
            <a:r>
              <a:rPr kumimoji="0" lang="en-US" altLang="en-US" sz="2000" b="0" i="0" u="none" strike="noStrike" cap="none" normalizeH="0" baseline="0" dirty="0">
                <a:ln>
                  <a:noFill/>
                </a:ln>
                <a:solidFill>
                  <a:srgbClr val="0D0D0D"/>
                </a:solidFill>
                <a:effectLst/>
                <a:latin typeface="ui-sans-serif"/>
              </a:rPr>
              <a:t>Annual income of the applicant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person_home_ownership</a:t>
            </a:r>
            <a:r>
              <a:rPr kumimoji="0" lang="en-US" altLang="en-US" sz="2000" b="0" i="0" u="none" strike="noStrike" cap="none" normalizeH="0" baseline="0" dirty="0">
                <a:ln>
                  <a:noFill/>
                </a:ln>
                <a:solidFill>
                  <a:srgbClr val="0D0D0D"/>
                </a:solidFill>
                <a:effectLst/>
                <a:latin typeface="ui-sans-serif"/>
              </a:rPr>
              <a:t>: Home ownership status of the applicant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person_emp_length</a:t>
            </a:r>
            <a:r>
              <a:rPr kumimoji="0" lang="en-US" altLang="en-US" sz="2000" b="0" i="0" u="none" strike="noStrike" cap="none" normalizeH="0" baseline="0" dirty="0">
                <a:ln>
                  <a:noFill/>
                </a:ln>
                <a:solidFill>
                  <a:srgbClr val="0D0D0D"/>
                </a:solidFill>
                <a:effectLst/>
                <a:latin typeface="ui-sans-serif"/>
              </a:rPr>
              <a:t>: Employment length of the applicant (in years)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loan_intent</a:t>
            </a:r>
            <a:r>
              <a:rPr kumimoji="0" lang="en-US" altLang="en-US" sz="2000" b="0" i="0" u="none" strike="noStrike" cap="none" normalizeH="0" baseline="0" dirty="0">
                <a:ln>
                  <a:noFill/>
                </a:ln>
                <a:solidFill>
                  <a:srgbClr val="0D0D0D"/>
                </a:solidFill>
                <a:effectLst/>
                <a:latin typeface="ui-sans-serif"/>
              </a:rPr>
              <a:t>: Purpose of the loan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loan_grade</a:t>
            </a:r>
            <a:r>
              <a:rPr kumimoji="0" lang="en-US" altLang="en-US" sz="2000" b="0" i="0" u="none" strike="noStrike" cap="none" normalizeH="0" baseline="0" dirty="0">
                <a:ln>
                  <a:noFill/>
                </a:ln>
                <a:solidFill>
                  <a:srgbClr val="0D0D0D"/>
                </a:solidFill>
                <a:effectLst/>
                <a:latin typeface="ui-sans-serif"/>
              </a:rPr>
              <a:t>: Grade assigned to the loan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loan_amnt</a:t>
            </a:r>
            <a:r>
              <a:rPr kumimoji="0" lang="en-US" altLang="en-US" sz="2000" b="0" i="0" u="none" strike="noStrike" cap="none" normalizeH="0" baseline="0" dirty="0">
                <a:ln>
                  <a:noFill/>
                </a:ln>
                <a:solidFill>
                  <a:srgbClr val="0D0D0D"/>
                </a:solidFill>
                <a:effectLst/>
                <a:latin typeface="ui-sans-serif"/>
              </a:rPr>
              <a:t>: Loan amount requested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536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282180-AAF0-B005-B9C0-3839112A0212}"/>
              </a:ext>
            </a:extLst>
          </p:cNvPr>
          <p:cNvSpPr txBox="1"/>
          <p:nvPr/>
        </p:nvSpPr>
        <p:spPr>
          <a:xfrm>
            <a:off x="914400" y="1957137"/>
            <a:ext cx="5181601" cy="532453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loan_amnt</a:t>
            </a:r>
            <a:r>
              <a:rPr kumimoji="0" lang="en-US" altLang="en-US" sz="2000" b="0" i="0" u="none" strike="noStrike" cap="none" normalizeH="0" baseline="0" dirty="0">
                <a:ln>
                  <a:noFill/>
                </a:ln>
                <a:solidFill>
                  <a:srgbClr val="0D0D0D"/>
                </a:solidFill>
                <a:effectLst/>
                <a:latin typeface="ui-sans-serif"/>
              </a:rPr>
              <a:t>: Loan amount requested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loan_int_rate</a:t>
            </a:r>
            <a:r>
              <a:rPr kumimoji="0" lang="en-US" altLang="en-US" sz="2000" b="0" i="0" u="none" strike="noStrike" cap="none" normalizeH="0" baseline="0" dirty="0">
                <a:ln>
                  <a:noFill/>
                </a:ln>
                <a:solidFill>
                  <a:srgbClr val="0070C0"/>
                </a:solidFill>
                <a:effectLst/>
                <a:latin typeface="ui-sans-serif"/>
              </a:rPr>
              <a:t>: </a:t>
            </a:r>
            <a:r>
              <a:rPr kumimoji="0" lang="en-US" altLang="en-US" sz="2000" b="0" i="0" u="none" strike="noStrike" cap="none" normalizeH="0" baseline="0" dirty="0">
                <a:ln>
                  <a:noFill/>
                </a:ln>
                <a:solidFill>
                  <a:srgbClr val="0D0D0D"/>
                </a:solidFill>
                <a:effectLst/>
                <a:latin typeface="ui-sans-serif"/>
              </a:rPr>
              <a:t>Interest rate on the loan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a:buClrTx/>
              <a:buFontTx/>
              <a:buChar char="•"/>
            </a:pPr>
            <a:r>
              <a:rPr kumimoji="0" lang="en-US" altLang="en-US" sz="2000" b="1" i="0" u="none" strike="noStrike" cap="none" normalizeH="0" baseline="0" dirty="0">
                <a:ln>
                  <a:noFill/>
                </a:ln>
                <a:solidFill>
                  <a:srgbClr val="0070C0"/>
                </a:solidFill>
                <a:effectLst/>
                <a:latin typeface="ui-monospace"/>
              </a:rPr>
              <a:t>loan_percent_income</a:t>
            </a:r>
            <a:r>
              <a:rPr kumimoji="0" lang="en-US" altLang="en-US" sz="2000" b="0" i="0" u="none" strike="noStrike" cap="none" normalizeH="0" baseline="0" dirty="0">
                <a:ln>
                  <a:noFill/>
                </a:ln>
                <a:solidFill>
                  <a:srgbClr val="0070C0"/>
                </a:solidFill>
                <a:effectLst/>
                <a:latin typeface="ui-sans-serif"/>
              </a:rPr>
              <a:t>: </a:t>
            </a:r>
            <a:r>
              <a:rPr kumimoji="0" lang="en-US" altLang="en-US" sz="2000" b="0" i="0" u="none" strike="noStrike" cap="none" normalizeH="0" baseline="0" dirty="0">
                <a:ln>
                  <a:noFill/>
                </a:ln>
                <a:solidFill>
                  <a:srgbClr val="0D0D0D"/>
                </a:solidFill>
                <a:effectLst/>
                <a:latin typeface="ui-sans-serif"/>
              </a:rPr>
              <a:t>Percentage of income dedicated to loan payments</a:t>
            </a:r>
          </a:p>
          <a:p>
            <a:pPr>
              <a:buClrTx/>
            </a:pPr>
            <a:endParaRPr kumimoji="0" lang="en-US" altLang="en-US" sz="2000" b="0" i="0" u="none" strike="noStrike" cap="none" normalizeH="0" baseline="0" dirty="0">
              <a:ln>
                <a:noFill/>
              </a:ln>
              <a:solidFill>
                <a:srgbClr val="0D0D0D"/>
              </a:solidFill>
              <a:effectLst/>
              <a:latin typeface="ui-sans-serif"/>
            </a:endParaRPr>
          </a:p>
          <a:p>
            <a:pPr eaLnBrk="0" fontAlgn="base" hangingPunct="0">
              <a:spcBef>
                <a:spcPct val="0"/>
              </a:spcBef>
              <a:spcAft>
                <a:spcPct val="0"/>
              </a:spcAft>
              <a:buClrTx/>
              <a:buFontTx/>
              <a:buChar char="•"/>
            </a:pPr>
            <a:r>
              <a:rPr lang="en-US" altLang="en-US" sz="2000" b="1" dirty="0">
                <a:solidFill>
                  <a:srgbClr val="0070C0"/>
                </a:solidFill>
                <a:latin typeface="ui-monospace"/>
              </a:rPr>
              <a:t>cb_person_default_on_file</a:t>
            </a:r>
            <a:r>
              <a:rPr lang="en-US" altLang="en-US" sz="2000" dirty="0">
                <a:solidFill>
                  <a:srgbClr val="0070C0"/>
                </a:solidFill>
                <a:latin typeface="ui-sans-serif"/>
              </a:rPr>
              <a:t>:</a:t>
            </a:r>
            <a:r>
              <a:rPr kumimoji="0" lang="en-US" altLang="en-US" sz="2000" b="0" i="0" u="none" strike="noStrike" cap="none" normalizeH="0" baseline="0" dirty="0">
                <a:ln>
                  <a:noFill/>
                </a:ln>
                <a:solidFill>
                  <a:srgbClr val="0070C0"/>
                </a:solidFill>
                <a:effectLst/>
                <a:latin typeface="ui-sans-serif"/>
              </a:rPr>
              <a:t> </a:t>
            </a:r>
            <a:r>
              <a:rPr kumimoji="0" lang="en-US" altLang="en-US" sz="2000" b="0" i="0" u="none" strike="noStrike" cap="none" normalizeH="0" baseline="0" dirty="0">
                <a:ln>
                  <a:noFill/>
                </a:ln>
                <a:solidFill>
                  <a:srgbClr val="0D0D0D"/>
                </a:solidFill>
                <a:effectLst/>
                <a:latin typeface="ui-sans-serif"/>
              </a:rPr>
              <a:t>Historical default status of the applicant</a:t>
            </a:r>
            <a:endParaRPr kumimoji="0" lang="en-US" altLang="en-US" sz="2000" b="1" i="0" u="none" strike="noStrike" cap="none" normalizeH="0" baseline="0" dirty="0">
              <a:ln>
                <a:noFill/>
              </a:ln>
              <a:solidFill>
                <a:srgbClr val="0D0D0D"/>
              </a:solidFill>
              <a:effectLst/>
              <a:latin typeface="ui-monospace"/>
            </a:endParaRPr>
          </a:p>
          <a:p>
            <a:pPr lvl="0" eaLnBrk="0" fontAlgn="base" hangingPunct="0">
              <a:spcBef>
                <a:spcPct val="0"/>
              </a:spcBef>
              <a:spcAft>
                <a:spcPct val="0"/>
              </a:spcAft>
              <a:buClrTx/>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70C0"/>
                </a:solidFill>
                <a:effectLst/>
                <a:latin typeface="ui-monospace"/>
              </a:rPr>
              <a:t>cb_person_cred_hist_length</a:t>
            </a:r>
            <a:r>
              <a:rPr kumimoji="0" lang="en-US" altLang="en-US" sz="2000" b="0" i="0" u="none" strike="noStrike" cap="none" normalizeH="0" baseline="0" dirty="0">
                <a:ln>
                  <a:noFill/>
                </a:ln>
                <a:solidFill>
                  <a:srgbClr val="0070C0"/>
                </a:solidFill>
                <a:effectLst/>
                <a:latin typeface="ui-sans-serif"/>
              </a:rPr>
              <a:t>: </a:t>
            </a:r>
            <a:r>
              <a:rPr kumimoji="0" lang="en-US" altLang="en-US" sz="2000" b="0" i="0" u="none" strike="noStrike" cap="none" normalizeH="0" baseline="0" dirty="0">
                <a:ln>
                  <a:noFill/>
                </a:ln>
                <a:solidFill>
                  <a:srgbClr val="0D0D0D"/>
                </a:solidFill>
                <a:effectLst/>
                <a:latin typeface="ui-sans-serif"/>
              </a:rPr>
              <a:t>Credit history length of the applicant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tabLst/>
            </a:pPr>
            <a:r>
              <a:rPr lang="en-US" sz="2000" b="0" i="0" dirty="0">
                <a:solidFill>
                  <a:srgbClr val="0D0D0D"/>
                </a:solidFill>
                <a:effectLst/>
                <a:highlight>
                  <a:srgbClr val="FFFFFF"/>
                </a:highlight>
                <a:latin typeface="ui-sans-serif"/>
              </a:rPr>
              <a:t>The </a:t>
            </a:r>
            <a:r>
              <a:rPr lang="en-US" sz="2000" b="0" i="0" dirty="0">
                <a:solidFill>
                  <a:srgbClr val="0070C0"/>
                </a:solidFill>
                <a:effectLst/>
                <a:highlight>
                  <a:srgbClr val="FFFFFF"/>
                </a:highlight>
                <a:latin typeface="ui-sans-serif"/>
              </a:rPr>
              <a:t>'loan_status' </a:t>
            </a:r>
            <a:r>
              <a:rPr lang="en-US" sz="2000" b="0" i="0" dirty="0">
                <a:solidFill>
                  <a:srgbClr val="0D0D0D"/>
                </a:solidFill>
                <a:effectLst/>
                <a:highlight>
                  <a:srgbClr val="FFFFFF"/>
                </a:highlight>
                <a:latin typeface="ui-sans-serif"/>
              </a:rPr>
              <a:t>column  is the target variable, as it indicates whether a loan application was approved (0) or not (1). </a:t>
            </a:r>
            <a:endParaRPr kumimoji="0" lang="en-US" altLang="en-US" sz="2000" b="0" i="0" u="none" strike="noStrike" cap="none" normalizeH="0" baseline="0" dirty="0">
              <a:ln>
                <a:noFill/>
              </a:ln>
              <a:solidFill>
                <a:srgbClr val="0D0D0D"/>
              </a:solidFill>
              <a:effectLst/>
              <a:latin typeface="ui-sans-serif"/>
            </a:endParaRPr>
          </a:p>
          <a:p>
            <a:endParaRPr lang="en-IN" sz="2000" dirty="0"/>
          </a:p>
        </p:txBody>
      </p:sp>
    </p:spTree>
    <p:extLst>
      <p:ext uri="{BB962C8B-B14F-4D97-AF65-F5344CB8AC3E}">
        <p14:creationId xmlns:p14="http://schemas.microsoft.com/office/powerpoint/2010/main" val="1537454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FA2D6A-527A-F150-8867-84293C3A308E}"/>
              </a:ext>
            </a:extLst>
          </p:cNvPr>
          <p:cNvSpPr txBox="1"/>
          <p:nvPr/>
        </p:nvSpPr>
        <p:spPr>
          <a:xfrm>
            <a:off x="753978" y="1122947"/>
            <a:ext cx="5342021" cy="8402300"/>
          </a:xfrm>
          <a:prstGeom prst="rect">
            <a:avLst/>
          </a:prstGeom>
          <a:noFill/>
        </p:spPr>
        <p:txBody>
          <a:bodyPr wrap="square" rtlCol="0">
            <a:spAutoFit/>
          </a:bodyPr>
          <a:lstStyle/>
          <a:p>
            <a:r>
              <a:rPr lang="en-IN" sz="2000" b="1" i="0" dirty="0">
                <a:solidFill>
                  <a:schemeClr val="accent1">
                    <a:lumMod val="50000"/>
                  </a:schemeClr>
                </a:solidFill>
                <a:effectLst/>
                <a:highlight>
                  <a:srgbClr val="FFFFFF"/>
                </a:highlight>
                <a:latin typeface="ui-sans-serif"/>
              </a:rPr>
              <a:t>Methodology</a:t>
            </a:r>
          </a:p>
          <a:p>
            <a:endParaRPr lang="en-US" dirty="0">
              <a:solidFill>
                <a:srgbClr val="0D0D0D"/>
              </a:solidFill>
              <a:highlight>
                <a:srgbClr val="FFFFFF"/>
              </a:highlight>
              <a:latin typeface="ui-sans-serif"/>
            </a:endParaRPr>
          </a:p>
          <a:p>
            <a:r>
              <a:rPr lang="en-US" sz="1800" b="0" i="0" dirty="0">
                <a:solidFill>
                  <a:srgbClr val="0D0D0D"/>
                </a:solidFill>
                <a:effectLst/>
                <a:highlight>
                  <a:srgbClr val="FFFFFF"/>
                </a:highlight>
                <a:latin typeface="ui-sans-serif"/>
              </a:rPr>
              <a:t>The </a:t>
            </a:r>
            <a:r>
              <a:rPr lang="en-US" sz="1800" b="0" i="0" dirty="0">
                <a:solidFill>
                  <a:srgbClr val="002060"/>
                </a:solidFill>
                <a:effectLst/>
                <a:highlight>
                  <a:srgbClr val="FFFFFF"/>
                </a:highlight>
                <a:latin typeface="ui-sans-serif"/>
              </a:rPr>
              <a:t>analysis</a:t>
            </a:r>
            <a:r>
              <a:rPr lang="en-US" sz="1800" b="0" i="0" dirty="0">
                <a:solidFill>
                  <a:srgbClr val="0D0D0D"/>
                </a:solidFill>
                <a:effectLst/>
                <a:highlight>
                  <a:srgbClr val="FFFFFF"/>
                </a:highlight>
                <a:latin typeface="ui-sans-serif"/>
              </a:rPr>
              <a:t> of the dataset revealed the following insights and observations:</a:t>
            </a:r>
          </a:p>
          <a:p>
            <a:endParaRPr lang="en-US" sz="1800" dirty="0">
              <a:solidFill>
                <a:srgbClr val="0D0D0D"/>
              </a:solidFill>
              <a:highlight>
                <a:srgbClr val="FFFFFF"/>
              </a:highlight>
              <a:latin typeface="ui-sans-serif"/>
            </a:endParaRPr>
          </a:p>
          <a:p>
            <a:pPr marL="342900" indent="-342900">
              <a:buAutoNum type="arabicPeriod"/>
            </a:pPr>
            <a:r>
              <a:rPr lang="en-US" sz="1800" b="1" i="0" dirty="0">
                <a:solidFill>
                  <a:srgbClr val="002060"/>
                </a:solidFill>
                <a:effectLst/>
                <a:highlight>
                  <a:srgbClr val="FFFFFF"/>
                </a:highlight>
                <a:latin typeface="ui-sans-serif"/>
              </a:rPr>
              <a:t>Basic Information and Data Preprocessing</a:t>
            </a:r>
          </a:p>
          <a:p>
            <a:pPr marL="342900" indent="-342900">
              <a:buAutoNum type="arabicPeriod"/>
            </a:pPr>
            <a:endParaRPr lang="en-US" sz="1800" b="1" dirty="0">
              <a:solidFill>
                <a:srgbClr val="002060"/>
              </a:solidFill>
              <a:highlight>
                <a:srgbClr val="FFFFFF"/>
              </a:highligh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70C0"/>
                </a:solidFill>
                <a:effectLst/>
                <a:latin typeface="ui-sans-serif"/>
              </a:rPr>
              <a:t>Shape of Data</a:t>
            </a:r>
            <a:r>
              <a:rPr kumimoji="0" lang="en-US" altLang="en-US" sz="1800" b="0" i="0" u="none" strike="noStrike" cap="none" normalizeH="0" baseline="0" dirty="0">
                <a:ln>
                  <a:noFill/>
                </a:ln>
                <a:solidFill>
                  <a:srgbClr val="0070C0"/>
                </a:solidFill>
                <a:effectLst/>
                <a:latin typeface="ui-sans-serif"/>
              </a:rPr>
              <a:t>: </a:t>
            </a:r>
            <a:r>
              <a:rPr kumimoji="0" lang="en-US" altLang="en-US" sz="1800" b="0" i="0" u="none" strike="noStrike" cap="none" normalizeH="0" baseline="0" dirty="0">
                <a:ln>
                  <a:noFill/>
                </a:ln>
                <a:solidFill>
                  <a:srgbClr val="0D0D0D"/>
                </a:solidFill>
                <a:effectLst/>
                <a:latin typeface="ui-sans-serif"/>
              </a:rPr>
              <a:t>The combined dataset has </a:t>
            </a:r>
            <a:r>
              <a:rPr lang="en-US" sz="1800" b="0" i="0" dirty="0">
                <a:solidFill>
                  <a:srgbClr val="0D0D0D"/>
                </a:solidFill>
                <a:effectLst/>
                <a:highlight>
                  <a:srgbClr val="FFFFFF"/>
                </a:highlight>
                <a:latin typeface="ui-sans-serif"/>
              </a:rPr>
              <a:t>32,581 rows and 12 columns.</a:t>
            </a:r>
          </a:p>
          <a:p>
            <a:pPr marL="0" marR="0" lvl="0" indent="0" algn="l" defTabSz="914400" rtl="0" eaLnBrk="0" fontAlgn="base" latinLnBrk="0" hangingPunct="0">
              <a:lnSpc>
                <a:spcPct val="100000"/>
              </a:lnSpc>
              <a:spcBef>
                <a:spcPct val="0"/>
              </a:spcBef>
              <a:spcAft>
                <a:spcPct val="0"/>
              </a:spcAft>
              <a:buClrTx/>
              <a:buSzTx/>
              <a:tabLst/>
            </a:pPr>
            <a:endParaRPr lang="en-US" sz="1800" b="0" i="0" dirty="0">
              <a:solidFill>
                <a:srgbClr val="0070C0"/>
              </a:solidFill>
              <a:effectLst/>
              <a:highlight>
                <a:srgbClr val="FFFFFF"/>
              </a:highligh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i="0" dirty="0">
                <a:solidFill>
                  <a:srgbClr val="0070C0"/>
                </a:solidFill>
                <a:effectLst/>
                <a:highlight>
                  <a:srgbClr val="FFFFFF"/>
                </a:highlight>
                <a:latin typeface="ui-sans-serif"/>
              </a:rPr>
              <a:t>Missing Values</a:t>
            </a:r>
            <a:r>
              <a:rPr lang="en-US" sz="1800" b="1" i="0" dirty="0">
                <a:solidFill>
                  <a:srgbClr val="0D0D0D"/>
                </a:solidFill>
                <a:effectLst/>
                <a:highlight>
                  <a:srgbClr val="FFFFFF"/>
                </a:highlight>
                <a:latin typeface="ui-sans-serif"/>
              </a:rPr>
              <a:t>:</a:t>
            </a:r>
            <a:r>
              <a:rPr lang="en-US" sz="1800" b="0" i="0" dirty="0">
                <a:solidFill>
                  <a:srgbClr val="0D0D0D"/>
                </a:solidFill>
                <a:effectLst/>
                <a:highlight>
                  <a:srgbClr val="FFFFFF"/>
                </a:highlight>
                <a:latin typeface="ui-sans-serif"/>
              </a:rPr>
              <a:t> Initial check revealed 895 missing values for 'person_emp_length' and 3,116 missing values for 'loan_int_rate'. Imputation involved filling missing 'person_emp_length' values with the median (5.0) and missing 'loan_int_rate' values with the median (11.0).</a:t>
            </a:r>
            <a:r>
              <a:rPr kumimoji="0" lang="en-US" altLang="en-US" sz="1800" b="0" i="0" u="none" strike="noStrike" cap="none" normalizeH="0" baseline="0" dirty="0">
                <a:ln>
                  <a:noFill/>
                </a:ln>
                <a:solidFill>
                  <a:srgbClr val="0D0D0D"/>
                </a:solidFill>
                <a:effectLst/>
                <a:latin typeface="ui-sans-serif"/>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70C0"/>
                </a:solidFill>
                <a:effectLst/>
                <a:latin typeface="ui-sans-serif"/>
              </a:rPr>
              <a:t>Duplicates</a:t>
            </a:r>
            <a:r>
              <a:rPr kumimoji="0" lang="en-US" altLang="en-US" sz="1800" b="0" i="0" u="none" strike="noStrike" cap="none" normalizeH="0" baseline="0" dirty="0">
                <a:ln>
                  <a:noFill/>
                </a:ln>
                <a:solidFill>
                  <a:srgbClr val="0070C0"/>
                </a:solidFill>
                <a:effectLst/>
                <a:latin typeface="ui-sans-serif"/>
              </a:rPr>
              <a:t>:</a:t>
            </a:r>
            <a:r>
              <a:rPr kumimoji="0" lang="en-US" altLang="en-US" sz="1800" b="0" i="0" u="none" strike="noStrike" cap="none" normalizeH="0" baseline="0" dirty="0">
                <a:ln>
                  <a:noFill/>
                </a:ln>
                <a:solidFill>
                  <a:srgbClr val="0D0D0D"/>
                </a:solidFill>
                <a:effectLst/>
                <a:latin typeface="ui-sans-serif"/>
              </a:rPr>
              <a:t> Duplicate rows were identified and removed from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0D0D0D"/>
              </a:solidFill>
              <a:latin typeface="ui-sans-serif"/>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IN" sz="1800" b="1" i="0" dirty="0">
                <a:solidFill>
                  <a:srgbClr val="0070C0"/>
                </a:solidFill>
                <a:effectLst/>
                <a:highlight>
                  <a:srgbClr val="FFFFFF"/>
                </a:highlight>
                <a:latin typeface="ui-sans-serif"/>
              </a:rPr>
              <a:t>Handling Outliers</a:t>
            </a:r>
            <a:r>
              <a:rPr lang="en-IN" sz="1800" b="1" i="0" dirty="0">
                <a:solidFill>
                  <a:srgbClr val="0D0D0D"/>
                </a:solidFill>
                <a:effectLst/>
                <a:highlight>
                  <a:srgbClr val="FFFFFF"/>
                </a:highlight>
                <a:latin typeface="ui-sans-serif"/>
              </a:rPr>
              <a:t>:</a:t>
            </a:r>
            <a:r>
              <a:rPr lang="en-IN" sz="1800" b="0" i="0" dirty="0">
                <a:solidFill>
                  <a:srgbClr val="0D0D0D"/>
                </a:solidFill>
                <a:effectLst/>
                <a:highlight>
                  <a:srgbClr val="FFFFFF"/>
                </a:highlight>
                <a:latin typeface="ui-sans-serif"/>
              </a:rPr>
              <a:t> Replaced higher outliers with the upper boundary value based on the Interquartile Range (IQR) method for columns 'person_age', 'person_income', '</a:t>
            </a:r>
            <a:r>
              <a:rPr lang="en-IN" sz="1800" b="0" i="0" dirty="0" err="1">
                <a:solidFill>
                  <a:srgbClr val="0D0D0D"/>
                </a:solidFill>
                <a:effectLst/>
                <a:highlight>
                  <a:srgbClr val="FFFFFF"/>
                </a:highlight>
                <a:latin typeface="ui-sans-serif"/>
              </a:rPr>
              <a:t>person_emp_length</a:t>
            </a:r>
            <a:r>
              <a:rPr lang="en-IN" sz="1800" b="0" i="0" dirty="0">
                <a:solidFill>
                  <a:srgbClr val="0D0D0D"/>
                </a:solidFill>
                <a:effectLst/>
                <a:highlight>
                  <a:srgbClr val="FFFFFF"/>
                </a:highlight>
                <a:latin typeface="ui-sans-serif"/>
              </a:rPr>
              <a:t>', '</a:t>
            </a:r>
            <a:r>
              <a:rPr lang="en-IN" sz="1800" b="0" i="0" dirty="0" err="1">
                <a:solidFill>
                  <a:srgbClr val="0D0D0D"/>
                </a:solidFill>
                <a:effectLst/>
                <a:highlight>
                  <a:srgbClr val="FFFFFF"/>
                </a:highlight>
                <a:latin typeface="ui-sans-serif"/>
              </a:rPr>
              <a:t>loan_amnt</a:t>
            </a:r>
            <a:r>
              <a:rPr lang="en-IN" sz="1800" b="0" i="0" dirty="0">
                <a:solidFill>
                  <a:srgbClr val="0D0D0D"/>
                </a:solidFill>
                <a:effectLst/>
                <a:highlight>
                  <a:srgbClr val="FFFFFF"/>
                </a:highlight>
                <a:latin typeface="ui-sans-serif"/>
              </a:rPr>
              <a:t>', '</a:t>
            </a:r>
            <a:r>
              <a:rPr lang="en-IN" sz="1800" b="0" i="0" dirty="0" err="1">
                <a:solidFill>
                  <a:srgbClr val="0D0D0D"/>
                </a:solidFill>
                <a:effectLst/>
                <a:highlight>
                  <a:srgbClr val="FFFFFF"/>
                </a:highlight>
                <a:latin typeface="ui-sans-serif"/>
              </a:rPr>
              <a:t>loan_int_rate</a:t>
            </a:r>
            <a:r>
              <a:rPr lang="en-IN" sz="1800" b="0" i="0" dirty="0">
                <a:solidFill>
                  <a:srgbClr val="0D0D0D"/>
                </a:solidFill>
                <a:effectLst/>
                <a:highlight>
                  <a:srgbClr val="FFFFFF"/>
                </a:highlight>
                <a:latin typeface="ui-sans-serif"/>
              </a:rPr>
              <a:t>', '</a:t>
            </a:r>
            <a:r>
              <a:rPr lang="en-IN" sz="1800" b="0" i="0" dirty="0" err="1">
                <a:solidFill>
                  <a:srgbClr val="0D0D0D"/>
                </a:solidFill>
                <a:effectLst/>
                <a:highlight>
                  <a:srgbClr val="FFFFFF"/>
                </a:highlight>
                <a:latin typeface="ui-sans-serif"/>
              </a:rPr>
              <a:t>loan_percent_income</a:t>
            </a:r>
            <a:r>
              <a:rPr lang="en-IN" sz="1800" b="0" i="0" dirty="0">
                <a:solidFill>
                  <a:srgbClr val="0D0D0D"/>
                </a:solidFill>
                <a:effectLst/>
                <a:highlight>
                  <a:srgbClr val="FFFFFF"/>
                </a:highlight>
                <a:latin typeface="ui-sans-serif"/>
              </a:rPr>
              <a:t>', and '</a:t>
            </a:r>
            <a:r>
              <a:rPr lang="en-IN" sz="1800" b="0" i="0" dirty="0" err="1">
                <a:solidFill>
                  <a:srgbClr val="0D0D0D"/>
                </a:solidFill>
                <a:effectLst/>
                <a:highlight>
                  <a:srgbClr val="FFFFFF"/>
                </a:highlight>
                <a:latin typeface="ui-sans-serif"/>
              </a:rPr>
              <a:t>cb_person_cred_hist_length</a:t>
            </a:r>
            <a:r>
              <a:rPr lang="en-IN" sz="1800" b="0" i="0" dirty="0">
                <a:solidFill>
                  <a:srgbClr val="0D0D0D"/>
                </a:solidFill>
                <a:effectLst/>
                <a:highlight>
                  <a:srgbClr val="FFFFFF"/>
                </a:highlight>
                <a:latin typeface="ui-sans-serif"/>
              </a:rPr>
              <a:t>'.</a:t>
            </a:r>
            <a:r>
              <a:rPr lang="en-US" sz="1800" b="0" i="0" dirty="0">
                <a:solidFill>
                  <a:srgbClr val="0D0D0D"/>
                </a:solidFill>
                <a:effectLst/>
                <a:highlight>
                  <a:srgbClr val="FFFFFF"/>
                </a:highlight>
                <a:latin typeface="ui-sans-serif"/>
              </a:rPr>
              <a:t> Reducing the impact of outliers helps in stabilizing statistical analysis and improving model performance.</a:t>
            </a:r>
            <a:endParaRPr kumimoji="0" lang="en-US" altLang="en-US" sz="1800" b="0" i="0" u="none" strike="noStrike" cap="none" normalizeH="0" baseline="0" dirty="0">
              <a:ln>
                <a:noFill/>
              </a:ln>
              <a:solidFill>
                <a:srgbClr val="0D0D0D"/>
              </a:solidFill>
              <a:effectLst/>
              <a:latin typeface="ui-sans-serif"/>
            </a:endParaRP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rgbClr val="0D0D0D"/>
              </a:solidFill>
              <a:latin typeface="ui-sans-serif"/>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D0D0D"/>
              </a:solidFill>
              <a:effectLst/>
              <a:latin typeface="ui-sans-serif"/>
            </a:endParaRPr>
          </a:p>
          <a:p>
            <a:endParaRPr lang="en-US" b="1" dirty="0">
              <a:solidFill>
                <a:srgbClr val="002060"/>
              </a:solidFill>
              <a:highlight>
                <a:srgbClr val="FFFFFF"/>
              </a:highlight>
              <a:latin typeface="ui-sans-serif"/>
            </a:endParaRPr>
          </a:p>
        </p:txBody>
      </p:sp>
    </p:spTree>
    <p:extLst>
      <p:ext uri="{BB962C8B-B14F-4D97-AF65-F5344CB8AC3E}">
        <p14:creationId xmlns:p14="http://schemas.microsoft.com/office/powerpoint/2010/main" val="73427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6F0CE1-6099-2934-23C5-92789D61A021}"/>
              </a:ext>
            </a:extLst>
          </p:cNvPr>
          <p:cNvSpPr txBox="1"/>
          <p:nvPr/>
        </p:nvSpPr>
        <p:spPr>
          <a:xfrm>
            <a:off x="946484" y="1122947"/>
            <a:ext cx="4957011" cy="4801314"/>
          </a:xfrm>
          <a:prstGeom prst="rect">
            <a:avLst/>
          </a:prstGeom>
          <a:noFill/>
        </p:spPr>
        <p:txBody>
          <a:bodyPr wrap="square" rtlCol="0">
            <a:spAutoFit/>
          </a:bodyPr>
          <a:lstStyle/>
          <a:p>
            <a:pPr algn="l"/>
            <a:r>
              <a:rPr lang="en-IN" sz="1800" b="1" i="0" dirty="0">
                <a:solidFill>
                  <a:schemeClr val="accent5">
                    <a:lumMod val="50000"/>
                  </a:schemeClr>
                </a:solidFill>
                <a:effectLst/>
                <a:highlight>
                  <a:srgbClr val="FFFFFF"/>
                </a:highlight>
                <a:latin typeface="ui-sans-serif"/>
              </a:rPr>
              <a:t>Unique Values of Categorical Columns:</a:t>
            </a:r>
          </a:p>
          <a:p>
            <a:pPr algn="l"/>
            <a:endParaRPr lang="en-IN" sz="1800" b="0" i="0" dirty="0">
              <a:solidFill>
                <a:srgbClr val="0070C0"/>
              </a:solidFill>
              <a:effectLst/>
              <a:highlight>
                <a:srgbClr val="FFFFFF"/>
              </a:highlight>
              <a:latin typeface="ui-sans-serif"/>
            </a:endParaRPr>
          </a:p>
          <a:p>
            <a:pPr algn="l">
              <a:buFont typeface="Arial" panose="020B0604020202020204" pitchFamily="34" charset="0"/>
              <a:buChar char="•"/>
            </a:pPr>
            <a:r>
              <a:rPr lang="en-IN" sz="1800" b="1" i="0" dirty="0">
                <a:solidFill>
                  <a:srgbClr val="0070C0"/>
                </a:solidFill>
                <a:effectLst/>
                <a:highlight>
                  <a:srgbClr val="FFFFFF"/>
                </a:highlight>
                <a:latin typeface="ui-sans-serif"/>
              </a:rPr>
              <a:t>person_home_ownership:</a:t>
            </a:r>
            <a:r>
              <a:rPr lang="en-IN" sz="1800" b="0" i="0" dirty="0">
                <a:solidFill>
                  <a:srgbClr val="0070C0"/>
                </a:solidFill>
                <a:effectLst/>
                <a:highlight>
                  <a:srgbClr val="FFFFFF"/>
                </a:highlight>
                <a:latin typeface="ui-sans-serif"/>
              </a:rPr>
              <a:t> </a:t>
            </a:r>
            <a:r>
              <a:rPr lang="en-IN" sz="1800" b="0" i="0" dirty="0">
                <a:solidFill>
                  <a:srgbClr val="0D0D0D"/>
                </a:solidFill>
                <a:effectLst/>
                <a:highlight>
                  <a:srgbClr val="FFFFFF"/>
                </a:highlight>
                <a:latin typeface="ui-sans-serif"/>
              </a:rPr>
              <a:t>'RENT', 'MORTGAGE', 'OWN', 'OTHER’</a:t>
            </a:r>
          </a:p>
          <a:p>
            <a:pPr algn="l"/>
            <a:endParaRPr lang="en-IN" sz="1800" b="0" i="0" dirty="0">
              <a:solidFill>
                <a:srgbClr val="0D0D0D"/>
              </a:solidFill>
              <a:effectLst/>
              <a:highlight>
                <a:srgbClr val="FFFFFF"/>
              </a:highlight>
              <a:latin typeface="ui-sans-serif"/>
            </a:endParaRPr>
          </a:p>
          <a:p>
            <a:pPr algn="l">
              <a:buFont typeface="Arial" panose="020B0604020202020204" pitchFamily="34" charset="0"/>
              <a:buChar char="•"/>
            </a:pPr>
            <a:r>
              <a:rPr lang="en-IN" sz="1800" b="1" i="0" dirty="0">
                <a:solidFill>
                  <a:srgbClr val="0070C0"/>
                </a:solidFill>
                <a:effectLst/>
                <a:highlight>
                  <a:srgbClr val="FFFFFF"/>
                </a:highlight>
                <a:latin typeface="ui-sans-serif"/>
              </a:rPr>
              <a:t>loan_intent:</a:t>
            </a:r>
            <a:r>
              <a:rPr lang="en-IN" sz="1800" b="0" i="0" dirty="0">
                <a:solidFill>
                  <a:srgbClr val="0070C0"/>
                </a:solidFill>
                <a:effectLst/>
                <a:highlight>
                  <a:srgbClr val="FFFFFF"/>
                </a:highlight>
                <a:latin typeface="ui-sans-serif"/>
              </a:rPr>
              <a:t> </a:t>
            </a:r>
            <a:r>
              <a:rPr lang="en-IN" sz="1800" b="0" i="0" dirty="0">
                <a:solidFill>
                  <a:srgbClr val="0D0D0D"/>
                </a:solidFill>
                <a:effectLst/>
                <a:highlight>
                  <a:srgbClr val="FFFFFF"/>
                </a:highlight>
                <a:latin typeface="ui-sans-serif"/>
              </a:rPr>
              <a:t>'VENTURE', 'EDUCATION', 'MEDICAL', 'PERSONAL', 'DEBTCONSOLIDATION', 'HOMEIMPROVEMENT’</a:t>
            </a:r>
          </a:p>
          <a:p>
            <a:pPr algn="l"/>
            <a:endParaRPr lang="en-IN" sz="1800" b="0" i="0" dirty="0">
              <a:solidFill>
                <a:srgbClr val="0D0D0D"/>
              </a:solidFill>
              <a:effectLst/>
              <a:highlight>
                <a:srgbClr val="FFFFFF"/>
              </a:highlight>
              <a:latin typeface="ui-sans-serif"/>
            </a:endParaRPr>
          </a:p>
          <a:p>
            <a:pPr algn="l">
              <a:buFont typeface="Arial" panose="020B0604020202020204" pitchFamily="34" charset="0"/>
              <a:buChar char="•"/>
            </a:pPr>
            <a:r>
              <a:rPr lang="en-IN" sz="1800" b="1" i="0" dirty="0">
                <a:solidFill>
                  <a:srgbClr val="0070C0"/>
                </a:solidFill>
                <a:effectLst/>
                <a:highlight>
                  <a:srgbClr val="FFFFFF"/>
                </a:highlight>
                <a:latin typeface="ui-sans-serif"/>
              </a:rPr>
              <a:t>loan grade</a:t>
            </a:r>
            <a:r>
              <a:rPr lang="en-IN" sz="1800" b="1" i="0" dirty="0">
                <a:solidFill>
                  <a:srgbClr val="0D0D0D"/>
                </a:solidFill>
                <a:effectLst/>
                <a:highlight>
                  <a:srgbClr val="FFFFFF"/>
                </a:highlight>
                <a:latin typeface="ui-sans-serif"/>
              </a:rPr>
              <a:t>:</a:t>
            </a:r>
            <a:r>
              <a:rPr lang="en-IN" sz="1800" b="0" i="0" dirty="0">
                <a:solidFill>
                  <a:srgbClr val="0D0D0D"/>
                </a:solidFill>
                <a:effectLst/>
                <a:highlight>
                  <a:srgbClr val="FFFFFF"/>
                </a:highlight>
                <a:latin typeface="ui-sans-serif"/>
              </a:rPr>
              <a:t> 'B', 'A', 'C', 'D', 'E', 'F', 'G’</a:t>
            </a:r>
          </a:p>
          <a:p>
            <a:pPr algn="l"/>
            <a:endParaRPr lang="en-IN" sz="1800" b="0" i="0" dirty="0">
              <a:solidFill>
                <a:srgbClr val="0D0D0D"/>
              </a:solidFill>
              <a:effectLst/>
              <a:highlight>
                <a:srgbClr val="FFFFFF"/>
              </a:highlight>
              <a:latin typeface="ui-sans-serif"/>
            </a:endParaRPr>
          </a:p>
          <a:p>
            <a:pPr algn="l">
              <a:buFont typeface="Arial" panose="020B0604020202020204" pitchFamily="34" charset="0"/>
              <a:buChar char="•"/>
            </a:pPr>
            <a:r>
              <a:rPr lang="en-IN" sz="1800" b="1" i="0" dirty="0">
                <a:solidFill>
                  <a:srgbClr val="0070C0"/>
                </a:solidFill>
                <a:effectLst/>
                <a:highlight>
                  <a:srgbClr val="FFFFFF"/>
                </a:highlight>
                <a:latin typeface="ui-sans-serif"/>
              </a:rPr>
              <a:t>cb_person_default_on_file:</a:t>
            </a:r>
            <a:r>
              <a:rPr lang="en-IN" sz="1800" b="0" i="0" dirty="0">
                <a:solidFill>
                  <a:srgbClr val="0070C0"/>
                </a:solidFill>
                <a:effectLst/>
                <a:highlight>
                  <a:srgbClr val="FFFFFF"/>
                </a:highlight>
                <a:latin typeface="ui-sans-serif"/>
              </a:rPr>
              <a:t> </a:t>
            </a:r>
            <a:r>
              <a:rPr lang="en-IN" sz="1800" b="0" i="0" dirty="0">
                <a:solidFill>
                  <a:srgbClr val="0D0D0D"/>
                </a:solidFill>
                <a:effectLst/>
                <a:highlight>
                  <a:srgbClr val="FFFFFF"/>
                </a:highlight>
                <a:latin typeface="ui-sans-serif"/>
              </a:rPr>
              <a:t>'N', 'Y’</a:t>
            </a:r>
          </a:p>
          <a:p>
            <a:pPr algn="l"/>
            <a:endParaRPr lang="en-IN" sz="1800" b="0" i="0" dirty="0">
              <a:solidFill>
                <a:srgbClr val="0D0D0D"/>
              </a:solidFill>
              <a:effectLst/>
              <a:highlight>
                <a:srgbClr val="FFFFFF"/>
              </a:highlight>
              <a:latin typeface="ui-sans-serif"/>
            </a:endParaRPr>
          </a:p>
          <a:p>
            <a:pPr algn="l"/>
            <a:r>
              <a:rPr lang="en-IN" sz="1800" b="0" i="0" dirty="0">
                <a:solidFill>
                  <a:srgbClr val="0D0D0D"/>
                </a:solidFill>
                <a:effectLst/>
                <a:highlight>
                  <a:srgbClr val="FFFFFF"/>
                </a:highlight>
                <a:latin typeface="ui-sans-serif"/>
              </a:rPr>
              <a:t>These unique values provide insights into the diversity and distribution of categorical variables within the dataset.</a:t>
            </a:r>
          </a:p>
          <a:p>
            <a:endParaRPr lang="en-IN" sz="1800" dirty="0"/>
          </a:p>
        </p:txBody>
      </p:sp>
    </p:spTree>
    <p:extLst>
      <p:ext uri="{BB962C8B-B14F-4D97-AF65-F5344CB8AC3E}">
        <p14:creationId xmlns:p14="http://schemas.microsoft.com/office/powerpoint/2010/main" val="2705362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6D86B1-3C6D-A2B7-1BD3-B3F4FBA28D64}"/>
              </a:ext>
            </a:extLst>
          </p:cNvPr>
          <p:cNvSpPr txBox="1"/>
          <p:nvPr/>
        </p:nvSpPr>
        <p:spPr>
          <a:xfrm>
            <a:off x="834188" y="962525"/>
            <a:ext cx="5053263" cy="1569660"/>
          </a:xfrm>
          <a:prstGeom prst="rect">
            <a:avLst/>
          </a:prstGeom>
          <a:noFill/>
        </p:spPr>
        <p:txBody>
          <a:bodyPr wrap="square" rtlCol="0">
            <a:spAutoFit/>
          </a:bodyPr>
          <a:lstStyle/>
          <a:p>
            <a:r>
              <a:rPr lang="en-IN" sz="2000" b="1" dirty="0">
                <a:solidFill>
                  <a:srgbClr val="002060"/>
                </a:solidFill>
              </a:rPr>
              <a:t>Exploratory Data Analysis</a:t>
            </a:r>
          </a:p>
          <a:p>
            <a:endParaRPr lang="en-IN" sz="2000" dirty="0"/>
          </a:p>
          <a:p>
            <a:pPr algn="l"/>
            <a:r>
              <a:rPr lang="en-IN" sz="1800" b="1" i="0" dirty="0">
                <a:solidFill>
                  <a:srgbClr val="002060"/>
                </a:solidFill>
                <a:effectLst/>
                <a:highlight>
                  <a:srgbClr val="FFFFFF"/>
                </a:highlight>
                <a:latin typeface="Roboto" panose="02000000000000000000" pitchFamily="2" charset="0"/>
              </a:rPr>
              <a:t>Univariate Analysis on Numerical Columns</a:t>
            </a:r>
          </a:p>
          <a:p>
            <a:pPr algn="l"/>
            <a:endParaRPr lang="en-IN" sz="1800" dirty="0">
              <a:solidFill>
                <a:srgbClr val="212121"/>
              </a:solidFill>
              <a:highlight>
                <a:srgbClr val="FFFFFF"/>
              </a:highlight>
              <a:latin typeface="Roboto" panose="02000000000000000000" pitchFamily="2" charset="0"/>
            </a:endParaRPr>
          </a:p>
          <a:p>
            <a:pPr algn="l"/>
            <a:r>
              <a:rPr lang="en-IN" sz="2000" b="0" i="0" dirty="0">
                <a:solidFill>
                  <a:srgbClr val="0070C0"/>
                </a:solidFill>
                <a:effectLst/>
                <a:highlight>
                  <a:srgbClr val="FFFFFF"/>
                </a:highlight>
                <a:latin typeface="Roboto" panose="02000000000000000000" pitchFamily="2" charset="0"/>
              </a:rPr>
              <a:t>1.person_age:</a:t>
            </a:r>
          </a:p>
        </p:txBody>
      </p:sp>
      <p:pic>
        <p:nvPicPr>
          <p:cNvPr id="4" name="Picture 3">
            <a:extLst>
              <a:ext uri="{FF2B5EF4-FFF2-40B4-BE49-F238E27FC236}">
                <a16:creationId xmlns:a16="http://schemas.microsoft.com/office/drawing/2014/main" id="{BC687189-B006-BC60-FCDC-0AE58A4986A9}"/>
              </a:ext>
            </a:extLst>
          </p:cNvPr>
          <p:cNvPicPr>
            <a:picLocks noChangeAspect="1"/>
          </p:cNvPicPr>
          <p:nvPr/>
        </p:nvPicPr>
        <p:blipFill rotWithShape="1">
          <a:blip r:embed="rId2"/>
          <a:srcRect l="-2032" r="67241" b="50000"/>
          <a:stretch/>
        </p:blipFill>
        <p:spPr>
          <a:xfrm>
            <a:off x="596353" y="2663115"/>
            <a:ext cx="2832647" cy="2662864"/>
          </a:xfrm>
          <a:prstGeom prst="rect">
            <a:avLst/>
          </a:prstGeom>
        </p:spPr>
      </p:pic>
      <p:pic>
        <p:nvPicPr>
          <p:cNvPr id="6" name="Picture 5">
            <a:extLst>
              <a:ext uri="{FF2B5EF4-FFF2-40B4-BE49-F238E27FC236}">
                <a16:creationId xmlns:a16="http://schemas.microsoft.com/office/drawing/2014/main" id="{7244E0F4-485C-305F-9170-C616E7A02833}"/>
              </a:ext>
            </a:extLst>
          </p:cNvPr>
          <p:cNvPicPr>
            <a:picLocks noChangeAspect="1"/>
          </p:cNvPicPr>
          <p:nvPr/>
        </p:nvPicPr>
        <p:blipFill rotWithShape="1">
          <a:blip r:embed="rId3"/>
          <a:srcRect r="65146" b="50000"/>
          <a:stretch/>
        </p:blipFill>
        <p:spPr>
          <a:xfrm>
            <a:off x="3579111" y="2663115"/>
            <a:ext cx="2837731" cy="2662864"/>
          </a:xfrm>
          <a:prstGeom prst="rect">
            <a:avLst/>
          </a:prstGeom>
        </p:spPr>
      </p:pic>
      <p:sp>
        <p:nvSpPr>
          <p:cNvPr id="3" name="Rectangle 1">
            <a:extLst>
              <a:ext uri="{FF2B5EF4-FFF2-40B4-BE49-F238E27FC236}">
                <a16:creationId xmlns:a16="http://schemas.microsoft.com/office/drawing/2014/main" id="{5CC7260A-764E-72EC-9B10-FD7A46D0ED4A}"/>
              </a:ext>
            </a:extLst>
          </p:cNvPr>
          <p:cNvSpPr>
            <a:spLocks noChangeArrowheads="1"/>
          </p:cNvSpPr>
          <p:nvPr/>
        </p:nvSpPr>
        <p:spPr bwMode="auto">
          <a:xfrm rot="10800000" flipV="1">
            <a:off x="1122946" y="5644988"/>
            <a:ext cx="476450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Mean Age:</a:t>
            </a:r>
            <a:r>
              <a:rPr kumimoji="0" lang="en-US" altLang="en-US" sz="1800" b="0" i="0" u="none" strike="noStrike" cap="none" normalizeH="0" baseline="0" dirty="0">
                <a:ln>
                  <a:noFill/>
                </a:ln>
                <a:solidFill>
                  <a:schemeClr val="tx1"/>
                </a:solidFill>
                <a:effectLst/>
                <a:latin typeface="Arial" panose="020B0604020202020204" pitchFamily="34" charset="0"/>
              </a:rPr>
              <a:t> The average age of loan applicants is approximately 28 years.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Range:</a:t>
            </a:r>
            <a:r>
              <a:rPr kumimoji="0" lang="en-US" altLang="en-US" sz="1800" b="0" i="0" u="none" strike="noStrike" cap="none" normalizeH="0" baseline="0" dirty="0">
                <a:ln>
                  <a:noFill/>
                </a:ln>
                <a:solidFill>
                  <a:schemeClr val="tx1"/>
                </a:solidFill>
                <a:effectLst/>
                <a:latin typeface="Arial" panose="020B0604020202020204" pitchFamily="34" charset="0"/>
              </a:rPr>
              <a:t> Ages range from 20 to 144 years, with a significant maximum value suggesting potential outliers.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Distribution:</a:t>
            </a:r>
            <a:r>
              <a:rPr kumimoji="0" lang="en-US" altLang="en-US" sz="1800" b="0" i="0" u="none" strike="noStrike" cap="none" normalizeH="0" baseline="0" dirty="0">
                <a:ln>
                  <a:noFill/>
                </a:ln>
                <a:solidFill>
                  <a:schemeClr val="tx1"/>
                </a:solidFill>
                <a:effectLst/>
                <a:latin typeface="Arial" panose="020B0604020202020204" pitchFamily="34" charset="0"/>
              </a:rPr>
              <a:t> The histogram suggests a relatively normal distribution, with a slight right skewness. </a:t>
            </a:r>
          </a:p>
        </p:txBody>
      </p:sp>
    </p:spTree>
    <p:extLst>
      <p:ext uri="{BB962C8B-B14F-4D97-AF65-F5344CB8AC3E}">
        <p14:creationId xmlns:p14="http://schemas.microsoft.com/office/powerpoint/2010/main" val="343577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26512-9F09-F357-BA62-0EBC38B9F5DC}"/>
              </a:ext>
            </a:extLst>
          </p:cNvPr>
          <p:cNvSpPr txBox="1"/>
          <p:nvPr/>
        </p:nvSpPr>
        <p:spPr>
          <a:xfrm>
            <a:off x="962526" y="1074821"/>
            <a:ext cx="4555958" cy="8125301"/>
          </a:xfrm>
          <a:prstGeom prst="rect">
            <a:avLst/>
          </a:prstGeom>
          <a:noFill/>
        </p:spPr>
        <p:txBody>
          <a:bodyPr wrap="square" rtlCol="0">
            <a:spAutoFit/>
          </a:bodyPr>
          <a:lstStyle/>
          <a:p>
            <a:pPr algn="l"/>
            <a:r>
              <a:rPr lang="en-US" sz="2000" b="1" i="0" dirty="0">
                <a:solidFill>
                  <a:srgbClr val="0070C0"/>
                </a:solidFill>
                <a:effectLst/>
                <a:highlight>
                  <a:srgbClr val="FFFFFF"/>
                </a:highlight>
                <a:latin typeface="ui-sans-serif"/>
              </a:rPr>
              <a:t>2.person_income:</a:t>
            </a: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1" dirty="0">
              <a:solidFill>
                <a:srgbClr val="0D0D0D"/>
              </a:solidFill>
              <a:highlight>
                <a:srgbClr val="FFFFFF"/>
              </a:highlight>
              <a:latin typeface="ui-sans-serif"/>
            </a:endParaRPr>
          </a:p>
          <a:p>
            <a:pPr algn="l"/>
            <a:endParaRPr lang="en-US" sz="1800" b="1" i="0" dirty="0">
              <a:solidFill>
                <a:srgbClr val="0D0D0D"/>
              </a:solidFill>
              <a:effectLst/>
              <a:highlight>
                <a:srgbClr val="FFFFFF"/>
              </a:highlight>
              <a:latin typeface="ui-sans-serif"/>
            </a:endParaRPr>
          </a:p>
          <a:p>
            <a:pPr algn="l"/>
            <a:endParaRPr lang="en-US" sz="1800" b="0" i="0" dirty="0">
              <a:solidFill>
                <a:srgbClr val="0D0D0D"/>
              </a:solidFill>
              <a:effectLst/>
              <a:highlight>
                <a:srgbClr val="FFFFFF"/>
              </a:highlight>
              <a:latin typeface="ui-sans-serif"/>
            </a:endParaRPr>
          </a:p>
          <a:p>
            <a:pPr marL="742950" lvl="1" indent="-285750" algn="l">
              <a:buFont typeface="+mj-lt"/>
              <a:buAutoNum type="arabicPeriod"/>
            </a:pPr>
            <a:r>
              <a:rPr lang="en-US" sz="1800" b="1" i="0" dirty="0">
                <a:solidFill>
                  <a:srgbClr val="0D0D0D"/>
                </a:solidFill>
                <a:effectLst/>
                <a:highlight>
                  <a:srgbClr val="FFFFFF"/>
                </a:highlight>
                <a:latin typeface="ui-sans-serif"/>
              </a:rPr>
              <a:t>Mean Income:</a:t>
            </a:r>
            <a:r>
              <a:rPr lang="en-US" sz="1800" b="0" i="0" dirty="0">
                <a:solidFill>
                  <a:srgbClr val="0D0D0D"/>
                </a:solidFill>
                <a:effectLst/>
                <a:highlight>
                  <a:srgbClr val="FFFFFF"/>
                </a:highlight>
                <a:latin typeface="ui-sans-serif"/>
              </a:rPr>
              <a:t> The average income of loan applicants is around $66,092.</a:t>
            </a:r>
          </a:p>
          <a:p>
            <a:pPr marL="742950" lvl="1" indent="-285750" algn="l">
              <a:buFont typeface="+mj-lt"/>
              <a:buAutoNum type="arabicPeriod"/>
            </a:pPr>
            <a:r>
              <a:rPr lang="en-US" sz="1800" b="1" i="0" dirty="0">
                <a:solidFill>
                  <a:srgbClr val="0D0D0D"/>
                </a:solidFill>
                <a:effectLst/>
                <a:highlight>
                  <a:srgbClr val="FFFFFF"/>
                </a:highlight>
                <a:latin typeface="ui-sans-serif"/>
              </a:rPr>
              <a:t>Range:</a:t>
            </a:r>
            <a:r>
              <a:rPr lang="en-US" sz="1800" b="0" i="0" dirty="0">
                <a:solidFill>
                  <a:srgbClr val="0D0D0D"/>
                </a:solidFill>
                <a:effectLst/>
                <a:highlight>
                  <a:srgbClr val="FFFFFF"/>
                </a:highlight>
                <a:latin typeface="ui-sans-serif"/>
              </a:rPr>
              <a:t> Incomes vary widely, from $4,000 to $6,000,000, indicating potential outliers.</a:t>
            </a:r>
          </a:p>
          <a:p>
            <a:pPr marL="742950" lvl="1" indent="-285750" algn="l">
              <a:buFont typeface="+mj-lt"/>
              <a:buAutoNum type="arabicPeriod"/>
            </a:pPr>
            <a:r>
              <a:rPr lang="en-US" sz="1800" b="1" i="0" dirty="0">
                <a:solidFill>
                  <a:srgbClr val="0D0D0D"/>
                </a:solidFill>
                <a:effectLst/>
                <a:highlight>
                  <a:srgbClr val="FFFFFF"/>
                </a:highlight>
                <a:latin typeface="ui-sans-serif"/>
              </a:rPr>
              <a:t>Distribution:</a:t>
            </a:r>
            <a:r>
              <a:rPr lang="en-US" sz="1800" b="0" i="0" dirty="0">
                <a:solidFill>
                  <a:srgbClr val="0D0D0D"/>
                </a:solidFill>
                <a:effectLst/>
                <a:highlight>
                  <a:srgbClr val="FFFFFF"/>
                </a:highlight>
                <a:latin typeface="ui-sans-serif"/>
              </a:rPr>
              <a:t> The histogram shows a right-skewed distribution, with most applicants having lower incomes.</a:t>
            </a:r>
          </a:p>
          <a:p>
            <a:pPr marL="457200" lvl="1" algn="l"/>
            <a:endParaRPr lang="en-US" sz="1800" dirty="0">
              <a:solidFill>
                <a:srgbClr val="0D0D0D"/>
              </a:solidFill>
              <a:highlight>
                <a:srgbClr val="FFFFFF"/>
              </a:highlight>
              <a:latin typeface="ui-sans-serif"/>
            </a:endParaRPr>
          </a:p>
          <a:p>
            <a:pPr marL="742950" lvl="1" indent="-285750" algn="l">
              <a:buFont typeface="+mj-lt"/>
              <a:buAutoNum type="arabicPeriod"/>
            </a:pPr>
            <a:endParaRPr lang="en-US" sz="1800" b="0" i="0" dirty="0">
              <a:solidFill>
                <a:srgbClr val="0D0D0D"/>
              </a:solidFill>
              <a:effectLst/>
              <a:highlight>
                <a:srgbClr val="FFFFFF"/>
              </a:highlight>
              <a:latin typeface="ui-sans-serif"/>
            </a:endParaRPr>
          </a:p>
        </p:txBody>
      </p:sp>
      <p:pic>
        <p:nvPicPr>
          <p:cNvPr id="5" name="Picture 4">
            <a:extLst>
              <a:ext uri="{FF2B5EF4-FFF2-40B4-BE49-F238E27FC236}">
                <a16:creationId xmlns:a16="http://schemas.microsoft.com/office/drawing/2014/main" id="{D4ACAA32-1F22-AB50-5E19-2140ECFE9174}"/>
              </a:ext>
            </a:extLst>
          </p:cNvPr>
          <p:cNvPicPr>
            <a:picLocks noChangeAspect="1"/>
          </p:cNvPicPr>
          <p:nvPr/>
        </p:nvPicPr>
        <p:blipFill rotWithShape="1">
          <a:blip r:embed="rId2"/>
          <a:srcRect l="33567" r="33099" b="50000"/>
          <a:stretch/>
        </p:blipFill>
        <p:spPr>
          <a:xfrm>
            <a:off x="802105" y="1868377"/>
            <a:ext cx="2856527" cy="3084623"/>
          </a:xfrm>
          <a:prstGeom prst="rect">
            <a:avLst/>
          </a:prstGeom>
        </p:spPr>
      </p:pic>
      <p:pic>
        <p:nvPicPr>
          <p:cNvPr id="10" name="Picture 9">
            <a:extLst>
              <a:ext uri="{FF2B5EF4-FFF2-40B4-BE49-F238E27FC236}">
                <a16:creationId xmlns:a16="http://schemas.microsoft.com/office/drawing/2014/main" id="{A21BFD7F-2925-7C63-BA18-7900DDD5D0A1}"/>
              </a:ext>
            </a:extLst>
          </p:cNvPr>
          <p:cNvPicPr>
            <a:picLocks noChangeAspect="1"/>
          </p:cNvPicPr>
          <p:nvPr/>
        </p:nvPicPr>
        <p:blipFill rotWithShape="1">
          <a:blip r:embed="rId3"/>
          <a:srcRect l="33567" r="33801" b="50000"/>
          <a:stretch/>
        </p:blipFill>
        <p:spPr>
          <a:xfrm>
            <a:off x="3512190" y="1868378"/>
            <a:ext cx="2856527" cy="3084622"/>
          </a:xfrm>
          <a:prstGeom prst="rect">
            <a:avLst/>
          </a:prstGeom>
        </p:spPr>
      </p:pic>
    </p:spTree>
    <p:extLst>
      <p:ext uri="{BB962C8B-B14F-4D97-AF65-F5344CB8AC3E}">
        <p14:creationId xmlns:p14="http://schemas.microsoft.com/office/powerpoint/2010/main" val="27586050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TotalTime>
  <Words>2959</Words>
  <Application>Microsoft Office PowerPoint</Application>
  <PresentationFormat>A4 Paper (210x297 mm)</PresentationFormat>
  <Paragraphs>287</Paragraphs>
  <Slides>37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ui-sans-serif</vt:lpstr>
      <vt:lpstr>ui-monospace</vt:lpstr>
      <vt:lpstr>Roboto</vt:lpstr>
      <vt:lpstr>Arial Unicode MS</vt:lpstr>
      <vt:lpstr>Calibri</vt:lpstr>
      <vt:lpstr>Arial</vt:lpstr>
      <vt:lpstr>Libre Baskerville</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FOUZIA KOUSER</cp:lastModifiedBy>
  <cp:revision>2</cp:revision>
  <dcterms:created xsi:type="dcterms:W3CDTF">2021-02-16T05:19:01Z</dcterms:created>
  <dcterms:modified xsi:type="dcterms:W3CDTF">2024-06-10T08:01:40Z</dcterms:modified>
</cp:coreProperties>
</file>